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3"/>
  </p:notesMasterIdLst>
  <p:sldIdLst>
    <p:sldId id="269" r:id="rId2"/>
    <p:sldId id="271" r:id="rId3"/>
    <p:sldId id="291" r:id="rId4"/>
    <p:sldId id="273" r:id="rId5"/>
    <p:sldId id="274" r:id="rId6"/>
    <p:sldId id="275" r:id="rId7"/>
    <p:sldId id="276" r:id="rId8"/>
    <p:sldId id="289" r:id="rId9"/>
    <p:sldId id="292" r:id="rId10"/>
    <p:sldId id="278" r:id="rId11"/>
    <p:sldId id="280" r:id="rId12"/>
    <p:sldId id="290" r:id="rId13"/>
    <p:sldId id="288" r:id="rId14"/>
    <p:sldId id="297" r:id="rId15"/>
    <p:sldId id="293" r:id="rId16"/>
    <p:sldId id="277" r:id="rId17"/>
    <p:sldId id="294" r:id="rId18"/>
    <p:sldId id="295" r:id="rId19"/>
    <p:sldId id="296" r:id="rId20"/>
    <p:sldId id="298" r:id="rId21"/>
    <p:sldId id="299" r:id="rId22"/>
  </p:sldIdLst>
  <p:sldSz cx="9144000" cy="5143500" type="screen16x9"/>
  <p:notesSz cx="6858000" cy="9144000"/>
  <p:defaultTextStyle>
    <a:defPPr>
      <a:defRPr lang="es-CO"/>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david méndez niño" initials="" lastIdx="1" clrIdx="0"/>
  <p:cmAuthor id="2" name="Martha Lorena Posada Parra" initials="MLPP"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F68B8"/>
    <a:srgbClr val="1A88CE"/>
    <a:srgbClr val="DCDCDC"/>
    <a:srgbClr val="595959"/>
    <a:srgbClr val="92D050"/>
    <a:srgbClr val="6762A5"/>
    <a:srgbClr val="6179A8"/>
    <a:srgbClr val="8064A2"/>
    <a:srgbClr val="6096AC"/>
    <a:srgbClr val="5EAF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44" autoAdjust="0"/>
    <p:restoredTop sz="89125" autoAdjust="0"/>
  </p:normalViewPr>
  <p:slideViewPr>
    <p:cSldViewPr>
      <p:cViewPr varScale="1">
        <p:scale>
          <a:sx n="117" d="100"/>
          <a:sy n="117" d="100"/>
        </p:scale>
        <p:origin x="1332"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Shape 3"/>
          <p:cNvSpPr>
            <a:spLocks noGrp="1" noRot="1" noChangeAspec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pPr lvl="0"/>
            <a:endParaRPr noProof="0"/>
          </a:p>
        </p:txBody>
      </p:sp>
    </p:spTree>
    <p:extLst>
      <p:ext uri="{BB962C8B-B14F-4D97-AF65-F5344CB8AC3E}">
        <p14:creationId xmlns:p14="http://schemas.microsoft.com/office/powerpoint/2010/main" val="1353131695"/>
      </p:ext>
    </p:extLst>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100" b="0" i="0" kern="1200" dirty="0">
                <a:solidFill>
                  <a:schemeClr val="tx1"/>
                </a:solidFill>
                <a:effectLst/>
                <a:latin typeface="+mn-lt"/>
                <a:ea typeface="+mn-ea"/>
                <a:cs typeface="+mn-cs"/>
              </a:rPr>
              <a:t>Como </a:t>
            </a:r>
            <a:r>
              <a:rPr lang="es-CO" sz="1100" b="1" i="0" kern="1200" dirty="0">
                <a:solidFill>
                  <a:schemeClr val="tx1"/>
                </a:solidFill>
                <a:effectLst/>
                <a:latin typeface="+mn-lt"/>
                <a:ea typeface="+mn-ea"/>
                <a:cs typeface="+mn-cs"/>
              </a:rPr>
              <a:t>tecnología geoespacial </a:t>
            </a:r>
            <a:r>
              <a:rPr lang="es-CO" sz="1100" b="0" i="0" kern="1200" dirty="0">
                <a:solidFill>
                  <a:schemeClr val="tx1"/>
                </a:solidFill>
                <a:effectLst/>
                <a:latin typeface="+mn-lt"/>
                <a:ea typeface="+mn-ea"/>
                <a:cs typeface="+mn-cs"/>
              </a:rPr>
              <a:t>se conoce a la utilización de sistemas informáticos para el soporte y manejo de información con componente espacial en el sentido geográfico.</a:t>
            </a:r>
            <a:r>
              <a:rPr lang="es-CO" sz="1100" b="0" i="0" kern="1200" baseline="0" dirty="0">
                <a:solidFill>
                  <a:schemeClr val="tx1"/>
                </a:solidFill>
                <a:effectLst/>
                <a:latin typeface="+mn-lt"/>
                <a:ea typeface="+mn-ea"/>
                <a:cs typeface="+mn-cs"/>
              </a:rPr>
              <a:t> Fuente: https://www.prodevelop.es/es/tecs/geo</a:t>
            </a:r>
          </a:p>
        </p:txBody>
      </p:sp>
    </p:spTree>
    <p:extLst>
      <p:ext uri="{BB962C8B-B14F-4D97-AF65-F5344CB8AC3E}">
        <p14:creationId xmlns:p14="http://schemas.microsoft.com/office/powerpoint/2010/main" val="3564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noProof="1"/>
              <a:t>El portal</a:t>
            </a:r>
            <a:r>
              <a:rPr lang="es-CO" baseline="0" noProof="1"/>
              <a:t> de Datos Abiertos del estado colombiano provee herramientas de visualizaicon para la creacion de graficos de barras, tortas, areas, mapas de arboles, mapas de calor, entre otros.</a:t>
            </a:r>
          </a:p>
          <a:p>
            <a:r>
              <a:rPr lang="es-CO" b="1" baseline="0" noProof="1"/>
              <a:t>API:</a:t>
            </a:r>
            <a:r>
              <a:rPr lang="es-CO" baseline="0" noProof="1"/>
              <a:t> Interfaz de programación de aplicaciones en tiempo real.</a:t>
            </a:r>
            <a:endParaRPr lang="es-CO" noProof="1"/>
          </a:p>
        </p:txBody>
      </p:sp>
    </p:spTree>
    <p:extLst>
      <p:ext uri="{BB962C8B-B14F-4D97-AF65-F5344CB8AC3E}">
        <p14:creationId xmlns:p14="http://schemas.microsoft.com/office/powerpoint/2010/main" val="292089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100" b="0" i="0" kern="1200" dirty="0">
                <a:solidFill>
                  <a:schemeClr val="tx1"/>
                </a:solidFill>
                <a:effectLst/>
                <a:latin typeface="+mn-lt"/>
                <a:ea typeface="+mn-ea"/>
                <a:cs typeface="+mn-cs"/>
              </a:rPr>
              <a:t>Puede agregar, actualizar, reemplazar, eliminar y actualizar filas, así como truncar conjunto de datos</a:t>
            </a:r>
            <a:r>
              <a:rPr lang="es-CO" sz="1100" b="0" i="0" kern="1200" baseline="0" dirty="0">
                <a:solidFill>
                  <a:schemeClr val="tx1"/>
                </a:solidFill>
                <a:effectLst/>
                <a:latin typeface="+mn-lt"/>
                <a:ea typeface="+mn-ea"/>
                <a:cs typeface="+mn-cs"/>
              </a:rPr>
              <a:t> y desarrollar aplicaciones web y/o móviles, sistemas de información y demás contenidos digitales en lenguajes de programación como Java, </a:t>
            </a:r>
            <a:r>
              <a:rPr lang="es-CO" sz="1100" b="0" i="0" kern="1200" baseline="0" dirty="0" err="1">
                <a:solidFill>
                  <a:schemeClr val="tx1"/>
                </a:solidFill>
                <a:effectLst/>
                <a:latin typeface="+mn-lt"/>
                <a:ea typeface="+mn-ea"/>
                <a:cs typeface="+mn-cs"/>
              </a:rPr>
              <a:t>javascript</a:t>
            </a:r>
            <a:r>
              <a:rPr lang="es-CO" sz="1100" b="0" i="0" kern="1200" baseline="0" dirty="0">
                <a:solidFill>
                  <a:schemeClr val="tx1"/>
                </a:solidFill>
                <a:effectLst/>
                <a:latin typeface="+mn-lt"/>
                <a:ea typeface="+mn-ea"/>
                <a:cs typeface="+mn-cs"/>
              </a:rPr>
              <a:t>, Julia, PHP, Python, R, Ruby, Scala, Swift, entre otros.</a:t>
            </a:r>
            <a:endParaRPr lang="es-CO" dirty="0"/>
          </a:p>
        </p:txBody>
      </p:sp>
    </p:spTree>
    <p:extLst>
      <p:ext uri="{BB962C8B-B14F-4D97-AF65-F5344CB8AC3E}">
        <p14:creationId xmlns:p14="http://schemas.microsoft.com/office/powerpoint/2010/main" val="1169316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100" dirty="0">
                <a:solidFill>
                  <a:schemeClr val="bg1">
                    <a:lumMod val="50000"/>
                  </a:schemeClr>
                </a:solidFill>
              </a:rPr>
              <a:t>El Instituto </a:t>
            </a:r>
            <a:r>
              <a:rPr lang="es-ES" sz="1100" dirty="0" err="1">
                <a:solidFill>
                  <a:schemeClr val="bg1">
                    <a:lumMod val="50000"/>
                  </a:schemeClr>
                </a:solidFill>
              </a:rPr>
              <a:t>Igarapé</a:t>
            </a:r>
            <a:r>
              <a:rPr lang="es-ES" sz="1100" dirty="0">
                <a:solidFill>
                  <a:schemeClr val="bg1">
                    <a:lumMod val="50000"/>
                  </a:schemeClr>
                </a:solidFill>
              </a:rPr>
              <a:t> lanzó en 2013 la herramienta de visualización actualizada </a:t>
            </a:r>
            <a:r>
              <a:rPr lang="es-ES" sz="1100" dirty="0" err="1">
                <a:solidFill>
                  <a:schemeClr val="bg1">
                    <a:lumMod val="50000"/>
                  </a:schemeClr>
                </a:solidFill>
              </a:rPr>
              <a:t>Mapping</a:t>
            </a:r>
            <a:r>
              <a:rPr lang="es-ES" sz="1100" dirty="0">
                <a:solidFill>
                  <a:schemeClr val="bg1">
                    <a:lumMod val="50000"/>
                  </a:schemeClr>
                </a:solidFill>
              </a:rPr>
              <a:t> </a:t>
            </a:r>
            <a:r>
              <a:rPr lang="es-ES" sz="1100" dirty="0" err="1">
                <a:solidFill>
                  <a:schemeClr val="bg1">
                    <a:lumMod val="50000"/>
                  </a:schemeClr>
                </a:solidFill>
              </a:rPr>
              <a:t>Arms</a:t>
            </a:r>
            <a:r>
              <a:rPr lang="es-ES" sz="1100" dirty="0">
                <a:solidFill>
                  <a:schemeClr val="bg1">
                    <a:lumMod val="50000"/>
                  </a:schemeClr>
                </a:solidFill>
              </a:rPr>
              <a:t> Data (MAD).</a:t>
            </a:r>
          </a:p>
          <a:p>
            <a:pPr algn="just"/>
            <a:r>
              <a:rPr lang="es-ES" sz="1100" dirty="0">
                <a:solidFill>
                  <a:schemeClr val="bg1">
                    <a:lumMod val="50000"/>
                  </a:schemeClr>
                </a:solidFill>
              </a:rPr>
              <a:t> </a:t>
            </a:r>
          </a:p>
          <a:p>
            <a:pPr algn="just"/>
            <a:r>
              <a:rPr lang="es-ES" sz="1100" dirty="0">
                <a:solidFill>
                  <a:schemeClr val="bg1">
                    <a:lumMod val="50000"/>
                  </a:schemeClr>
                </a:solidFill>
              </a:rPr>
              <a:t>El proyecto se basa en la visualización original de armas pequeñas y municiones producida por Google, el Instituto </a:t>
            </a:r>
            <a:r>
              <a:rPr lang="es-ES" sz="1100" dirty="0" err="1">
                <a:solidFill>
                  <a:schemeClr val="bg1">
                    <a:lumMod val="50000"/>
                  </a:schemeClr>
                </a:solidFill>
              </a:rPr>
              <a:t>Igarapé</a:t>
            </a:r>
            <a:r>
              <a:rPr lang="es-ES" sz="1100" dirty="0">
                <a:solidFill>
                  <a:schemeClr val="bg1">
                    <a:lumMod val="50000"/>
                  </a:schemeClr>
                </a:solidFill>
              </a:rPr>
              <a:t> y el Instituto de Investigación de la Paz de Oslo como parte de la Cumbre Google Ideas INFO (Fuerzas de Redes Ilícitas en Oposición) en 2012.</a:t>
            </a:r>
          </a:p>
          <a:p>
            <a:pPr algn="just"/>
            <a:r>
              <a:rPr lang="es-ES" sz="1100" dirty="0">
                <a:solidFill>
                  <a:schemeClr val="bg1">
                    <a:lumMod val="50000"/>
                  </a:schemeClr>
                </a:solidFill>
              </a:rPr>
              <a:t> </a:t>
            </a:r>
          </a:p>
          <a:p>
            <a:pPr algn="just"/>
            <a:r>
              <a:rPr lang="es-ES" sz="1100" dirty="0">
                <a:solidFill>
                  <a:schemeClr val="bg1">
                    <a:lumMod val="50000"/>
                  </a:schemeClr>
                </a:solidFill>
              </a:rPr>
              <a:t>Hoy en día, MAD cuenta con más de 35.000 registros de las exportaciones e importaciones de armas pequeñas y ligeras y municiones de más de 262 estados y territorios entre 1992 y 2011. La herramienta actualizada incorpora datos adicionales y nuevas características y fue lanzado en 2013.</a:t>
            </a:r>
          </a:p>
        </p:txBody>
      </p:sp>
    </p:spTree>
    <p:extLst>
      <p:ext uri="{BB962C8B-B14F-4D97-AF65-F5344CB8AC3E}">
        <p14:creationId xmlns:p14="http://schemas.microsoft.com/office/powerpoint/2010/main" val="2390599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100" dirty="0">
                <a:solidFill>
                  <a:schemeClr val="bg1">
                    <a:lumMod val="50000"/>
                  </a:schemeClr>
                </a:solidFill>
              </a:rPr>
              <a:t>El Instituto </a:t>
            </a:r>
            <a:r>
              <a:rPr lang="es-ES" sz="1100" dirty="0" err="1">
                <a:solidFill>
                  <a:schemeClr val="bg1">
                    <a:lumMod val="50000"/>
                  </a:schemeClr>
                </a:solidFill>
              </a:rPr>
              <a:t>Igarapé</a:t>
            </a:r>
            <a:r>
              <a:rPr lang="es-ES" sz="1100" dirty="0">
                <a:solidFill>
                  <a:schemeClr val="bg1">
                    <a:lumMod val="50000"/>
                  </a:schemeClr>
                </a:solidFill>
              </a:rPr>
              <a:t> lanzó en 2013 la herramienta de visualización actualizada </a:t>
            </a:r>
            <a:r>
              <a:rPr lang="es-ES" sz="1100" dirty="0" err="1">
                <a:solidFill>
                  <a:schemeClr val="bg1">
                    <a:lumMod val="50000"/>
                  </a:schemeClr>
                </a:solidFill>
              </a:rPr>
              <a:t>Mapping</a:t>
            </a:r>
            <a:r>
              <a:rPr lang="es-ES" sz="1100" dirty="0">
                <a:solidFill>
                  <a:schemeClr val="bg1">
                    <a:lumMod val="50000"/>
                  </a:schemeClr>
                </a:solidFill>
              </a:rPr>
              <a:t> </a:t>
            </a:r>
            <a:r>
              <a:rPr lang="es-ES" sz="1100" dirty="0" err="1">
                <a:solidFill>
                  <a:schemeClr val="bg1">
                    <a:lumMod val="50000"/>
                  </a:schemeClr>
                </a:solidFill>
              </a:rPr>
              <a:t>Arms</a:t>
            </a:r>
            <a:r>
              <a:rPr lang="es-ES" sz="1100" dirty="0">
                <a:solidFill>
                  <a:schemeClr val="bg1">
                    <a:lumMod val="50000"/>
                  </a:schemeClr>
                </a:solidFill>
              </a:rPr>
              <a:t> Data (MAD).</a:t>
            </a:r>
          </a:p>
          <a:p>
            <a:pPr algn="just"/>
            <a:r>
              <a:rPr lang="es-ES" sz="1100" dirty="0">
                <a:solidFill>
                  <a:schemeClr val="bg1">
                    <a:lumMod val="50000"/>
                  </a:schemeClr>
                </a:solidFill>
              </a:rPr>
              <a:t> </a:t>
            </a:r>
          </a:p>
          <a:p>
            <a:pPr algn="just"/>
            <a:r>
              <a:rPr lang="es-ES" sz="1100" dirty="0">
                <a:solidFill>
                  <a:schemeClr val="bg1">
                    <a:lumMod val="50000"/>
                  </a:schemeClr>
                </a:solidFill>
              </a:rPr>
              <a:t>El proyecto se basa en la visualización original de armas pequeñas y municiones producida por Google, el Instituto </a:t>
            </a:r>
            <a:r>
              <a:rPr lang="es-ES" sz="1100" dirty="0" err="1">
                <a:solidFill>
                  <a:schemeClr val="bg1">
                    <a:lumMod val="50000"/>
                  </a:schemeClr>
                </a:solidFill>
              </a:rPr>
              <a:t>Igarapé</a:t>
            </a:r>
            <a:r>
              <a:rPr lang="es-ES" sz="1100" dirty="0">
                <a:solidFill>
                  <a:schemeClr val="bg1">
                    <a:lumMod val="50000"/>
                  </a:schemeClr>
                </a:solidFill>
              </a:rPr>
              <a:t> y el Instituto de Investigación de la Paz de Oslo como parte de la Cumbre Google Ideas INFO (Fuerzas de Redes Ilícitas en Oposición) en 2012.</a:t>
            </a:r>
          </a:p>
          <a:p>
            <a:pPr algn="just"/>
            <a:r>
              <a:rPr lang="es-ES" sz="1100" dirty="0">
                <a:solidFill>
                  <a:schemeClr val="bg1">
                    <a:lumMod val="50000"/>
                  </a:schemeClr>
                </a:solidFill>
              </a:rPr>
              <a:t> </a:t>
            </a:r>
          </a:p>
          <a:p>
            <a:pPr algn="just"/>
            <a:r>
              <a:rPr lang="es-ES" sz="1100" dirty="0">
                <a:solidFill>
                  <a:schemeClr val="bg1">
                    <a:lumMod val="50000"/>
                  </a:schemeClr>
                </a:solidFill>
              </a:rPr>
              <a:t>Hoy en día, MAD cuenta con más de 35.000 registros de las exportaciones e importaciones de armas pequeñas y ligeras y municiones de más de 262 estados y territorios entre 1992 y 2011. La herramienta actualizada incorpora datos adicionales y nuevas características y fue lanzado en 2013.</a:t>
            </a:r>
          </a:p>
        </p:txBody>
      </p:sp>
    </p:spTree>
    <p:extLst>
      <p:ext uri="{BB962C8B-B14F-4D97-AF65-F5344CB8AC3E}">
        <p14:creationId xmlns:p14="http://schemas.microsoft.com/office/powerpoint/2010/main" val="48723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100" dirty="0">
                <a:solidFill>
                  <a:schemeClr val="bg1">
                    <a:lumMod val="50000"/>
                  </a:schemeClr>
                </a:solidFill>
              </a:rPr>
              <a:t>El Instituto </a:t>
            </a:r>
            <a:r>
              <a:rPr lang="es-ES" sz="1100" dirty="0" err="1">
                <a:solidFill>
                  <a:schemeClr val="bg1">
                    <a:lumMod val="50000"/>
                  </a:schemeClr>
                </a:solidFill>
              </a:rPr>
              <a:t>Igarapé</a:t>
            </a:r>
            <a:r>
              <a:rPr lang="es-ES" sz="1100" dirty="0">
                <a:solidFill>
                  <a:schemeClr val="bg1">
                    <a:lumMod val="50000"/>
                  </a:schemeClr>
                </a:solidFill>
              </a:rPr>
              <a:t> lanzó en 2013 la herramienta de visualización actualizada </a:t>
            </a:r>
            <a:r>
              <a:rPr lang="es-ES" sz="1100" dirty="0" err="1">
                <a:solidFill>
                  <a:schemeClr val="bg1">
                    <a:lumMod val="50000"/>
                  </a:schemeClr>
                </a:solidFill>
              </a:rPr>
              <a:t>Mapping</a:t>
            </a:r>
            <a:r>
              <a:rPr lang="es-ES" sz="1100" dirty="0">
                <a:solidFill>
                  <a:schemeClr val="bg1">
                    <a:lumMod val="50000"/>
                  </a:schemeClr>
                </a:solidFill>
              </a:rPr>
              <a:t> </a:t>
            </a:r>
            <a:r>
              <a:rPr lang="es-ES" sz="1100" dirty="0" err="1">
                <a:solidFill>
                  <a:schemeClr val="bg1">
                    <a:lumMod val="50000"/>
                  </a:schemeClr>
                </a:solidFill>
              </a:rPr>
              <a:t>Arms</a:t>
            </a:r>
            <a:r>
              <a:rPr lang="es-ES" sz="1100" dirty="0">
                <a:solidFill>
                  <a:schemeClr val="bg1">
                    <a:lumMod val="50000"/>
                  </a:schemeClr>
                </a:solidFill>
              </a:rPr>
              <a:t> Data (MAD).</a:t>
            </a:r>
          </a:p>
          <a:p>
            <a:pPr algn="just"/>
            <a:r>
              <a:rPr lang="es-ES" sz="1100" dirty="0">
                <a:solidFill>
                  <a:schemeClr val="bg1">
                    <a:lumMod val="50000"/>
                  </a:schemeClr>
                </a:solidFill>
              </a:rPr>
              <a:t> </a:t>
            </a:r>
          </a:p>
          <a:p>
            <a:pPr algn="just"/>
            <a:r>
              <a:rPr lang="es-ES" sz="1100" dirty="0">
                <a:solidFill>
                  <a:schemeClr val="bg1">
                    <a:lumMod val="50000"/>
                  </a:schemeClr>
                </a:solidFill>
              </a:rPr>
              <a:t>El proyecto se basa en la visualización original de armas pequeñas y municiones producida por Google, el Instituto </a:t>
            </a:r>
            <a:r>
              <a:rPr lang="es-ES" sz="1100" dirty="0" err="1">
                <a:solidFill>
                  <a:schemeClr val="bg1">
                    <a:lumMod val="50000"/>
                  </a:schemeClr>
                </a:solidFill>
              </a:rPr>
              <a:t>Igarapé</a:t>
            </a:r>
            <a:r>
              <a:rPr lang="es-ES" sz="1100" dirty="0">
                <a:solidFill>
                  <a:schemeClr val="bg1">
                    <a:lumMod val="50000"/>
                  </a:schemeClr>
                </a:solidFill>
              </a:rPr>
              <a:t> y el Instituto de Investigación de la Paz de Oslo como parte de la Cumbre Google Ideas INFO (Fuerzas de Redes Ilícitas en Oposición) en 2012.</a:t>
            </a:r>
          </a:p>
          <a:p>
            <a:pPr algn="just"/>
            <a:r>
              <a:rPr lang="es-ES" sz="1100" dirty="0">
                <a:solidFill>
                  <a:schemeClr val="bg1">
                    <a:lumMod val="50000"/>
                  </a:schemeClr>
                </a:solidFill>
              </a:rPr>
              <a:t> </a:t>
            </a:r>
          </a:p>
          <a:p>
            <a:pPr algn="just"/>
            <a:r>
              <a:rPr lang="es-ES" sz="1100" dirty="0">
                <a:solidFill>
                  <a:schemeClr val="bg1">
                    <a:lumMod val="50000"/>
                  </a:schemeClr>
                </a:solidFill>
              </a:rPr>
              <a:t>Hoy en día, MAD cuenta con más de 35.000 registros de las exportaciones e importaciones de armas pequeñas y ligeras y municiones de más de 262 estados y territorios entre 1992 y 2011. La herramienta actualizada incorpora datos adicionales y nuevas características y fue lanzado en 2013.</a:t>
            </a:r>
          </a:p>
        </p:txBody>
      </p:sp>
    </p:spTree>
    <p:extLst>
      <p:ext uri="{BB962C8B-B14F-4D97-AF65-F5344CB8AC3E}">
        <p14:creationId xmlns:p14="http://schemas.microsoft.com/office/powerpoint/2010/main" val="2806693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s-CO" dirty="0"/>
              <a:t>La</a:t>
            </a:r>
            <a:r>
              <a:rPr lang="es-CO" baseline="0" dirty="0"/>
              <a:t> revolución digital va a traer grandes cambios en los sistemas políticos. En la medida en que las interacciones ciudadanas estén cada vez más mediadas por herramientas digitales, aparecerán nuevas formas de tomar decisiones colectivamente y administrar los asuntos públicos. Tendencias como gobierno en línea y datos abiertos están generando hoy un relación más eficiente y transparente entre los ciudadanos y el estado.  </a:t>
            </a:r>
            <a:endParaRPr lang="es-CO" dirty="0"/>
          </a:p>
        </p:txBody>
      </p:sp>
    </p:spTree>
    <p:extLst>
      <p:ext uri="{BB962C8B-B14F-4D97-AF65-F5344CB8AC3E}">
        <p14:creationId xmlns:p14="http://schemas.microsoft.com/office/powerpoint/2010/main" val="2851176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205978"/>
            <a:ext cx="8229600" cy="857400"/>
          </a:xfrm>
          <a:prstGeom prst="rect">
            <a:avLst/>
          </a:prstGeom>
          <a:noFill/>
          <a:ln>
            <a:noFill/>
          </a:ln>
        </p:spPr>
        <p:txBody>
          <a:bodyPr/>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 name="Shape 8"/>
          <p:cNvSpPr txBox="1">
            <a:spLocks noGrp="1"/>
          </p:cNvSpPr>
          <p:nvPr>
            <p:ph type="dt" idx="11"/>
          </p:nvPr>
        </p:nvSpPr>
        <p:spPr>
          <a:ln/>
        </p:spPr>
        <p:txBody>
          <a:bodyPr/>
          <a:lstStyle>
            <a:lvl1pPr>
              <a:defRPr/>
            </a:lvl1pPr>
          </a:lstStyle>
          <a:p>
            <a:pPr>
              <a:defRPr/>
            </a:pPr>
            <a:endParaRPr lang="es-CO" altLang="es-CO"/>
          </a:p>
        </p:txBody>
      </p:sp>
      <p:sp>
        <p:nvSpPr>
          <p:cNvPr id="4" name="Shape 9"/>
          <p:cNvSpPr txBox="1">
            <a:spLocks noGrp="1"/>
          </p:cNvSpPr>
          <p:nvPr>
            <p:ph type="ftr" idx="12"/>
          </p:nvPr>
        </p:nvSpPr>
        <p:spPr>
          <a:ln/>
        </p:spPr>
        <p:txBody>
          <a:bodyPr/>
          <a:lstStyle>
            <a:lvl1pPr>
              <a:defRPr/>
            </a:lvl1pPr>
          </a:lstStyle>
          <a:p>
            <a:pPr>
              <a:defRPr/>
            </a:pPr>
            <a:endParaRPr lang="es-CO" altLang="es-CO"/>
          </a:p>
        </p:txBody>
      </p:sp>
      <p:sp>
        <p:nvSpPr>
          <p:cNvPr id="5" name="Shape 10"/>
          <p:cNvSpPr txBox="1">
            <a:spLocks noGrp="1"/>
          </p:cNvSpPr>
          <p:nvPr>
            <p:ph type="sldNum" idx="13"/>
          </p:nvPr>
        </p:nvSpPr>
        <p:spPr>
          <a:ln/>
        </p:spPr>
        <p:txBody>
          <a:bodyPr/>
          <a:lstStyle>
            <a:lvl1pPr>
              <a:defRPr/>
            </a:lvl1pPr>
          </a:lstStyle>
          <a:p>
            <a:pPr>
              <a:defRPr/>
            </a:pPr>
            <a:fld id="{68C93E19-6C2A-4789-A7EA-CDA3D62914E0}" type="slidenum">
              <a:rPr lang="en-GB" altLang="es-CO"/>
              <a:pPr>
                <a:defRPr/>
              </a:pPr>
              <a:t>‹#›</a:t>
            </a:fld>
            <a:endParaRPr lang="en-GB" altLang="es-CO"/>
          </a:p>
        </p:txBody>
      </p:sp>
    </p:spTree>
    <p:extLst>
      <p:ext uri="{BB962C8B-B14F-4D97-AF65-F5344CB8AC3E}">
        <p14:creationId xmlns:p14="http://schemas.microsoft.com/office/powerpoint/2010/main" val="2600973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8" y="3600450"/>
            <a:ext cx="5486400" cy="425100"/>
          </a:xfrm>
          <a:prstGeom prst="rect">
            <a:avLst/>
          </a:prstGeom>
          <a:noFill/>
          <a:ln>
            <a:noFill/>
          </a:ln>
        </p:spPr>
        <p:txBody>
          <a:bodyPr anchor="b"/>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3" name="Shape 63"/>
          <p:cNvSpPr>
            <a:spLocks noGrp="1"/>
          </p:cNvSpPr>
          <p:nvPr>
            <p:ph type="pic" idx="2"/>
          </p:nvPr>
        </p:nvSpPr>
        <p:spPr>
          <a:xfrm>
            <a:off x="1792288" y="459581"/>
            <a:ext cx="5486400" cy="3086100"/>
          </a:xfrm>
          <a:prstGeom prst="rect">
            <a:avLst/>
          </a:prstGeom>
          <a:noFill/>
          <a:ln>
            <a:noFill/>
          </a:ln>
        </p:spPr>
        <p:txBody>
          <a:bodyPr/>
          <a:lstStyle>
            <a:lvl1pPr marL="0" marR="0" lvl="0" indent="0" algn="l" rtl="0">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4" name="Shape 64"/>
          <p:cNvSpPr txBox="1">
            <a:spLocks noGrp="1"/>
          </p:cNvSpPr>
          <p:nvPr>
            <p:ph type="body" idx="1"/>
          </p:nvPr>
        </p:nvSpPr>
        <p:spPr>
          <a:xfrm>
            <a:off x="1792288" y="4025503"/>
            <a:ext cx="5486400" cy="603600"/>
          </a:xfrm>
          <a:prstGeom prst="rect">
            <a:avLst/>
          </a:prstGeom>
          <a:noFill/>
          <a:ln>
            <a:noFill/>
          </a:ln>
        </p:spPr>
        <p:txBody>
          <a:bodyPr/>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 name="Shape 8"/>
          <p:cNvSpPr txBox="1">
            <a:spLocks noGrp="1"/>
          </p:cNvSpPr>
          <p:nvPr>
            <p:ph type="dt" idx="11"/>
          </p:nvPr>
        </p:nvSpPr>
        <p:spPr>
          <a:ln/>
        </p:spPr>
        <p:txBody>
          <a:bodyPr/>
          <a:lstStyle>
            <a:lvl1pPr>
              <a:defRPr/>
            </a:lvl1pPr>
          </a:lstStyle>
          <a:p>
            <a:pPr>
              <a:defRPr/>
            </a:pPr>
            <a:endParaRPr lang="es-CO" altLang="es-CO"/>
          </a:p>
        </p:txBody>
      </p:sp>
      <p:sp>
        <p:nvSpPr>
          <p:cNvPr id="6" name="Shape 9"/>
          <p:cNvSpPr txBox="1">
            <a:spLocks noGrp="1"/>
          </p:cNvSpPr>
          <p:nvPr>
            <p:ph type="ftr" idx="12"/>
          </p:nvPr>
        </p:nvSpPr>
        <p:spPr>
          <a:ln/>
        </p:spPr>
        <p:txBody>
          <a:bodyPr/>
          <a:lstStyle>
            <a:lvl1pPr>
              <a:defRPr/>
            </a:lvl1pPr>
          </a:lstStyle>
          <a:p>
            <a:pPr>
              <a:defRPr/>
            </a:pPr>
            <a:endParaRPr lang="es-CO" altLang="es-CO"/>
          </a:p>
        </p:txBody>
      </p:sp>
      <p:sp>
        <p:nvSpPr>
          <p:cNvPr id="7" name="Shape 10"/>
          <p:cNvSpPr txBox="1">
            <a:spLocks noGrp="1"/>
          </p:cNvSpPr>
          <p:nvPr>
            <p:ph type="sldNum" idx="13"/>
          </p:nvPr>
        </p:nvSpPr>
        <p:spPr>
          <a:ln/>
        </p:spPr>
        <p:txBody>
          <a:bodyPr/>
          <a:lstStyle>
            <a:lvl1pPr>
              <a:defRPr/>
            </a:lvl1pPr>
          </a:lstStyle>
          <a:p>
            <a:pPr>
              <a:defRPr/>
            </a:pPr>
            <a:fld id="{35B59F7C-5A42-497F-8F28-FF673EEB2C82}" type="slidenum">
              <a:rPr lang="en-GB" altLang="es-CO"/>
              <a:pPr>
                <a:defRPr/>
              </a:pPr>
              <a:t>‹#›</a:t>
            </a:fld>
            <a:endParaRPr lang="en-GB" altLang="es-CO"/>
          </a:p>
        </p:txBody>
      </p:sp>
    </p:spTree>
    <p:extLst>
      <p:ext uri="{BB962C8B-B14F-4D97-AF65-F5344CB8AC3E}">
        <p14:creationId xmlns:p14="http://schemas.microsoft.com/office/powerpoint/2010/main" val="3164044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05978"/>
            <a:ext cx="8229600" cy="857400"/>
          </a:xfrm>
          <a:prstGeom prst="rect">
            <a:avLst/>
          </a:prstGeom>
          <a:noFill/>
          <a:ln>
            <a:noFill/>
          </a:ln>
        </p:spPr>
        <p:txBody>
          <a:bodyPr/>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rot="5400000">
            <a:off x="2874750" y="-1217400"/>
            <a:ext cx="3394500" cy="8229600"/>
          </a:xfrm>
          <a:prstGeom prst="rect">
            <a:avLst/>
          </a:prstGeom>
          <a:noFill/>
          <a:ln>
            <a:noFill/>
          </a:ln>
        </p:spPr>
        <p:txBody>
          <a:bodyPr/>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8"/>
          <p:cNvSpPr txBox="1">
            <a:spLocks noGrp="1"/>
          </p:cNvSpPr>
          <p:nvPr>
            <p:ph type="dt" idx="11"/>
          </p:nvPr>
        </p:nvSpPr>
        <p:spPr>
          <a:ln/>
        </p:spPr>
        <p:txBody>
          <a:bodyPr/>
          <a:lstStyle>
            <a:lvl1pPr>
              <a:defRPr/>
            </a:lvl1pPr>
          </a:lstStyle>
          <a:p>
            <a:pPr>
              <a:defRPr/>
            </a:pPr>
            <a:endParaRPr lang="es-CO" altLang="es-CO"/>
          </a:p>
        </p:txBody>
      </p:sp>
      <p:sp>
        <p:nvSpPr>
          <p:cNvPr id="5" name="Shape 9"/>
          <p:cNvSpPr txBox="1">
            <a:spLocks noGrp="1"/>
          </p:cNvSpPr>
          <p:nvPr>
            <p:ph type="ftr" idx="12"/>
          </p:nvPr>
        </p:nvSpPr>
        <p:spPr>
          <a:ln/>
        </p:spPr>
        <p:txBody>
          <a:bodyPr/>
          <a:lstStyle>
            <a:lvl1pPr>
              <a:defRPr/>
            </a:lvl1pPr>
          </a:lstStyle>
          <a:p>
            <a:pPr>
              <a:defRPr/>
            </a:pPr>
            <a:endParaRPr lang="es-CO" altLang="es-CO"/>
          </a:p>
        </p:txBody>
      </p:sp>
      <p:sp>
        <p:nvSpPr>
          <p:cNvPr id="6" name="Shape 10"/>
          <p:cNvSpPr txBox="1">
            <a:spLocks noGrp="1"/>
          </p:cNvSpPr>
          <p:nvPr>
            <p:ph type="sldNum" idx="13"/>
          </p:nvPr>
        </p:nvSpPr>
        <p:spPr>
          <a:ln/>
        </p:spPr>
        <p:txBody>
          <a:bodyPr/>
          <a:lstStyle>
            <a:lvl1pPr>
              <a:defRPr/>
            </a:lvl1pPr>
          </a:lstStyle>
          <a:p>
            <a:pPr>
              <a:defRPr/>
            </a:pPr>
            <a:fld id="{C1926F36-1447-4E08-941F-4AD44EC0599D}" type="slidenum">
              <a:rPr lang="en-GB" altLang="es-CO"/>
              <a:pPr>
                <a:defRPr/>
              </a:pPr>
              <a:t>‹#›</a:t>
            </a:fld>
            <a:endParaRPr lang="en-GB" altLang="es-CO"/>
          </a:p>
        </p:txBody>
      </p:sp>
    </p:spTree>
    <p:extLst>
      <p:ext uri="{BB962C8B-B14F-4D97-AF65-F5344CB8AC3E}">
        <p14:creationId xmlns:p14="http://schemas.microsoft.com/office/powerpoint/2010/main" val="227113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5463750" y="1371628"/>
            <a:ext cx="4388700" cy="2057400"/>
          </a:xfrm>
          <a:prstGeom prst="rect">
            <a:avLst/>
          </a:prstGeom>
          <a:noFill/>
          <a:ln>
            <a:noFill/>
          </a:ln>
        </p:spPr>
        <p:txBody>
          <a:bodyPr/>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1"/>
          </p:nvPr>
        </p:nvSpPr>
        <p:spPr>
          <a:xfrm rot="5400000">
            <a:off x="1272750" y="-609571"/>
            <a:ext cx="4388700" cy="6019800"/>
          </a:xfrm>
          <a:prstGeom prst="rect">
            <a:avLst/>
          </a:prstGeom>
          <a:noFill/>
          <a:ln>
            <a:noFill/>
          </a:ln>
        </p:spPr>
        <p:txBody>
          <a:bodyPr/>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8"/>
          <p:cNvSpPr txBox="1">
            <a:spLocks noGrp="1"/>
          </p:cNvSpPr>
          <p:nvPr>
            <p:ph type="dt" idx="11"/>
          </p:nvPr>
        </p:nvSpPr>
        <p:spPr>
          <a:ln/>
        </p:spPr>
        <p:txBody>
          <a:bodyPr/>
          <a:lstStyle>
            <a:lvl1pPr>
              <a:defRPr/>
            </a:lvl1pPr>
          </a:lstStyle>
          <a:p>
            <a:pPr>
              <a:defRPr/>
            </a:pPr>
            <a:endParaRPr lang="es-CO" altLang="es-CO"/>
          </a:p>
        </p:txBody>
      </p:sp>
      <p:sp>
        <p:nvSpPr>
          <p:cNvPr id="5" name="Shape 9"/>
          <p:cNvSpPr txBox="1">
            <a:spLocks noGrp="1"/>
          </p:cNvSpPr>
          <p:nvPr>
            <p:ph type="ftr" idx="12"/>
          </p:nvPr>
        </p:nvSpPr>
        <p:spPr>
          <a:ln/>
        </p:spPr>
        <p:txBody>
          <a:bodyPr/>
          <a:lstStyle>
            <a:lvl1pPr>
              <a:defRPr/>
            </a:lvl1pPr>
          </a:lstStyle>
          <a:p>
            <a:pPr>
              <a:defRPr/>
            </a:pPr>
            <a:endParaRPr lang="es-CO" altLang="es-CO"/>
          </a:p>
        </p:txBody>
      </p:sp>
      <p:sp>
        <p:nvSpPr>
          <p:cNvPr id="6" name="Shape 10"/>
          <p:cNvSpPr txBox="1">
            <a:spLocks noGrp="1"/>
          </p:cNvSpPr>
          <p:nvPr>
            <p:ph type="sldNum" idx="13"/>
          </p:nvPr>
        </p:nvSpPr>
        <p:spPr>
          <a:ln/>
        </p:spPr>
        <p:txBody>
          <a:bodyPr/>
          <a:lstStyle>
            <a:lvl1pPr>
              <a:defRPr/>
            </a:lvl1pPr>
          </a:lstStyle>
          <a:p>
            <a:pPr>
              <a:defRPr/>
            </a:pPr>
            <a:fld id="{B6DE17AD-D9ED-41DE-A070-D237BDD96CA4}" type="slidenum">
              <a:rPr lang="en-GB" altLang="es-CO"/>
              <a:pPr>
                <a:defRPr/>
              </a:pPr>
              <a:t>‹#›</a:t>
            </a:fld>
            <a:endParaRPr lang="en-GB" altLang="es-CO"/>
          </a:p>
        </p:txBody>
      </p:sp>
    </p:spTree>
    <p:extLst>
      <p:ext uri="{BB962C8B-B14F-4D97-AF65-F5344CB8AC3E}">
        <p14:creationId xmlns:p14="http://schemas.microsoft.com/office/powerpoint/2010/main" val="8465233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s-CO" altLang="es-CO">
              <a:sym typeface="Arial" panose="020B0604020202020204" pitchFamily="34" charset="0"/>
            </a:endParaRPr>
          </a:p>
        </p:txBody>
      </p:sp>
      <p:sp>
        <p:nvSpPr>
          <p:cNvPr id="1027" name="Shape 7"/>
          <p:cNvSpPr txBox="1">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s-CO" altLang="es-CO">
              <a:sym typeface="Arial" panose="020B0604020202020204" pitchFamily="34" charset="0"/>
            </a:endParaRPr>
          </a:p>
        </p:txBody>
      </p:sp>
      <p:sp>
        <p:nvSpPr>
          <p:cNvPr id="1028" name="Shape 8"/>
          <p:cNvSpPr txBox="1">
            <a:spLocks noGrp="1"/>
          </p:cNvSpPr>
          <p:nvPr>
            <p:ph type="dt" idx="10"/>
          </p:nvPr>
        </p:nvSpPr>
        <p:spPr bwMode="auto">
          <a:xfrm>
            <a:off x="457200" y="4767263"/>
            <a:ext cx="21336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eaLnBrk="1" hangingPunct="1">
              <a:defRPr sz="1200">
                <a:solidFill>
                  <a:srgbClr val="888888"/>
                </a:solidFill>
                <a:latin typeface="Calibri" pitchFamily="34" charset="0"/>
                <a:cs typeface="Arial" charset="0"/>
                <a:sym typeface="Calibri" pitchFamily="34" charset="0"/>
              </a:defRPr>
            </a:lvl1pPr>
          </a:lstStyle>
          <a:p>
            <a:pPr>
              <a:defRPr/>
            </a:pPr>
            <a:endParaRPr lang="es-CO" altLang="es-CO"/>
          </a:p>
        </p:txBody>
      </p:sp>
      <p:sp>
        <p:nvSpPr>
          <p:cNvPr id="1029" name="Shape 9"/>
          <p:cNvSpPr txBox="1">
            <a:spLocks noGrp="1"/>
          </p:cNvSpPr>
          <p:nvPr>
            <p:ph type="ftr" idx="11"/>
          </p:nvPr>
        </p:nvSpPr>
        <p:spPr bwMode="auto">
          <a:xfrm>
            <a:off x="3124200" y="4767263"/>
            <a:ext cx="28956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ctr" eaLnBrk="1" hangingPunct="1">
              <a:defRPr sz="1200">
                <a:solidFill>
                  <a:srgbClr val="888888"/>
                </a:solidFill>
                <a:latin typeface="Calibri" pitchFamily="34" charset="0"/>
                <a:cs typeface="Arial" charset="0"/>
                <a:sym typeface="Calibri" pitchFamily="34" charset="0"/>
              </a:defRPr>
            </a:lvl1pPr>
          </a:lstStyle>
          <a:p>
            <a:pPr>
              <a:defRPr/>
            </a:pPr>
            <a:endParaRPr lang="es-CO" altLang="es-CO"/>
          </a:p>
        </p:txBody>
      </p:sp>
      <p:sp>
        <p:nvSpPr>
          <p:cNvPr id="1030" name="Shape 10"/>
          <p:cNvSpPr txBox="1">
            <a:spLocks noGrp="1"/>
          </p:cNvSpPr>
          <p:nvPr>
            <p:ph type="sldNum" idx="12"/>
          </p:nvPr>
        </p:nvSpPr>
        <p:spPr bwMode="auto">
          <a:xfrm>
            <a:off x="6553200" y="4767263"/>
            <a:ext cx="21336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eaLnBrk="1" hangingPunct="1">
              <a:buSzPct val="25000"/>
              <a:defRPr sz="1200" smtClean="0">
                <a:solidFill>
                  <a:srgbClr val="888888"/>
                </a:solidFill>
                <a:latin typeface="Calibri" panose="020F0502020204030204" pitchFamily="34" charset="0"/>
                <a:sym typeface="Calibri" panose="020F0502020204030204" pitchFamily="34" charset="0"/>
              </a:defRPr>
            </a:lvl1pPr>
          </a:lstStyle>
          <a:p>
            <a:pPr>
              <a:defRPr/>
            </a:pPr>
            <a:fld id="{18347F8D-94EC-42CF-AEAE-1761BD3C5A3C}" type="slidenum">
              <a:rPr lang="en-GB" altLang="es-CO"/>
              <a:pPr>
                <a:defRPr/>
              </a:pPr>
              <a:t>‹#›</a:t>
            </a:fld>
            <a:endParaRPr lang="en-GB" altLang="es-CO"/>
          </a:p>
        </p:txBody>
      </p:sp>
    </p:spTree>
  </p:cSld>
  <p:clrMap bg1="lt1" tx1="dk1" bg2="dk2" tx2="lt2" accent1="accent1" accent2="accent2" accent3="accent3" accent4="accent4" accent5="accent5" accent6="accent6" hlink="hlink" folHlink="folHlink"/>
  <p:sldLayoutIdLst>
    <p:sldLayoutId id="2147483700" r:id="rId1"/>
    <p:sldLayoutId id="2147483706" r:id="rId2"/>
    <p:sldLayoutId id="2147483707" r:id="rId3"/>
    <p:sldLayoutId id="2147483708" r:id="rId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rutasdelconflicto.com/" TargetMode="External"/><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homicide.igarape.org.br/"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nisatapps.prio.org/armsglobe/index.php"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goo.gl/kDPAm3"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mailto:@oscarg777" TargetMode="External"/><Relationship Id="rId2" Type="http://schemas.openxmlformats.org/officeDocument/2006/relationships/hyperlink" Target="mailto:oramirez@mintic.gov.co"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www.datos.gov.co/"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10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0" y="1131590"/>
            <a:ext cx="9144000" cy="523220"/>
          </a:xfrm>
          <a:prstGeom prst="rect">
            <a:avLst/>
          </a:prstGeom>
          <a:solidFill>
            <a:schemeClr val="bg1"/>
          </a:solidFill>
        </p:spPr>
        <p:txBody>
          <a:bodyPr wrap="square" rtlCol="0">
            <a:spAutoFit/>
          </a:bodyPr>
          <a:lstStyle/>
          <a:p>
            <a:endParaRPr lang="es-CO" dirty="0"/>
          </a:p>
          <a:p>
            <a:endParaRPr lang="es-CO" dirty="0"/>
          </a:p>
        </p:txBody>
      </p:sp>
      <p:sp>
        <p:nvSpPr>
          <p:cNvPr id="4" name="CuadroTexto 3"/>
          <p:cNvSpPr txBox="1"/>
          <p:nvPr/>
        </p:nvSpPr>
        <p:spPr>
          <a:xfrm>
            <a:off x="4650484" y="61095"/>
            <a:ext cx="4493516" cy="707886"/>
          </a:xfrm>
          <a:prstGeom prst="rect">
            <a:avLst/>
          </a:prstGeom>
          <a:noFill/>
        </p:spPr>
        <p:txBody>
          <a:bodyPr wrap="square" rtlCol="0">
            <a:spAutoFit/>
          </a:bodyPr>
          <a:lstStyle/>
          <a:p>
            <a:pPr algn="ctr"/>
            <a:r>
              <a:rPr lang="es-ES_tradnl" sz="2000" b="1" dirty="0">
                <a:solidFill>
                  <a:srgbClr val="0F68B8"/>
                </a:solidFill>
                <a:latin typeface="Bebas Neue" charset="0"/>
                <a:ea typeface="Bebas Neue" charset="0"/>
                <a:cs typeface="Bebas Neue" charset="0"/>
              </a:rPr>
              <a:t>INFORMACIÓN GEOGRÁFICA QUE TRANSFORMA VIDAS</a:t>
            </a:r>
            <a:endParaRPr lang="es-ES_tradnl" sz="3200" b="1" dirty="0">
              <a:solidFill>
                <a:srgbClr val="0F68B8"/>
              </a:solidFill>
              <a:latin typeface="Bebas Neue" charset="0"/>
              <a:ea typeface="Bebas Neue" charset="0"/>
              <a:cs typeface="Bebas Neue" charset="0"/>
            </a:endParaRPr>
          </a:p>
        </p:txBody>
      </p:sp>
      <p:pic>
        <p:nvPicPr>
          <p:cNvPr id="2" name="Imagen 1"/>
          <p:cNvPicPr>
            <a:picLocks noChangeAspect="1"/>
          </p:cNvPicPr>
          <p:nvPr/>
        </p:nvPicPr>
        <p:blipFill>
          <a:blip r:embed="rId2"/>
          <a:stretch>
            <a:fillRect/>
          </a:stretch>
        </p:blipFill>
        <p:spPr>
          <a:xfrm>
            <a:off x="0" y="1067533"/>
            <a:ext cx="9144000" cy="3485089"/>
          </a:xfrm>
          <a:prstGeom prst="rect">
            <a:avLst/>
          </a:prstGeom>
        </p:spPr>
      </p:pic>
    </p:spTree>
    <p:extLst>
      <p:ext uri="{BB962C8B-B14F-4D97-AF65-F5344CB8AC3E}">
        <p14:creationId xmlns:p14="http://schemas.microsoft.com/office/powerpoint/2010/main" val="413895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959" y="1736529"/>
            <a:ext cx="3674645" cy="2880320"/>
          </a:xfrm>
          <a:prstGeom prst="rect">
            <a:avLst/>
          </a:prstGeom>
        </p:spPr>
      </p:pic>
      <p:sp>
        <p:nvSpPr>
          <p:cNvPr id="5" name="CuadroTexto 4"/>
          <p:cNvSpPr txBox="1"/>
          <p:nvPr/>
        </p:nvSpPr>
        <p:spPr>
          <a:xfrm>
            <a:off x="711065" y="4616849"/>
            <a:ext cx="3888432"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s-ES_tradnl" sz="2000" dirty="0">
                <a:hlinkClick r:id="rId3"/>
              </a:rPr>
              <a:t>http://rutasdelconflicto.com/</a:t>
            </a:r>
            <a:endParaRPr kumimoji="0" lang="es-ES_tradnl" sz="2000" b="0" i="0" u="none" strike="noStrike" cap="none" spc="0" normalizeH="0" baseline="0" dirty="0">
              <a:ln>
                <a:noFill/>
              </a:ln>
              <a:solidFill>
                <a:srgbClr val="000000"/>
              </a:solidFill>
              <a:effectLst/>
              <a:uFillTx/>
              <a:sym typeface="Helvetica Light"/>
            </a:endParaRPr>
          </a:p>
        </p:txBody>
      </p:sp>
      <p:sp>
        <p:nvSpPr>
          <p:cNvPr id="6" name="Rectángulo 5"/>
          <p:cNvSpPr/>
          <p:nvPr/>
        </p:nvSpPr>
        <p:spPr>
          <a:xfrm>
            <a:off x="4788024" y="1736529"/>
            <a:ext cx="3960440" cy="2246769"/>
          </a:xfrm>
          <a:prstGeom prst="rect">
            <a:avLst/>
          </a:prstGeom>
        </p:spPr>
        <p:txBody>
          <a:bodyPr wrap="square">
            <a:spAutoFit/>
          </a:bodyPr>
          <a:lstStyle/>
          <a:p>
            <a:pPr algn="l"/>
            <a:r>
              <a:rPr lang="es-ES_tradnl" dirty="0">
                <a:solidFill>
                  <a:schemeClr val="bg1">
                    <a:lumMod val="50000"/>
                  </a:schemeClr>
                </a:solidFill>
              </a:rPr>
              <a:t>Rutas del Conflicto es la primera base de datos periodística, en Colombia, que ha documentado 728 masacres ocurridas desde 1982, presentadas al público por medio de herramientas de visualización de datos, videos periodísticos, fotografías y radio podcast</a:t>
            </a:r>
          </a:p>
          <a:p>
            <a:pPr algn="l"/>
            <a:endParaRPr lang="es-ES_tradnl" dirty="0">
              <a:solidFill>
                <a:schemeClr val="bg1">
                  <a:lumMod val="50000"/>
                </a:schemeClr>
              </a:solidFill>
            </a:endParaRPr>
          </a:p>
          <a:p>
            <a:r>
              <a:rPr lang="es-ES_tradnl" dirty="0">
                <a:solidFill>
                  <a:schemeClr val="bg1">
                    <a:lumMod val="50000"/>
                  </a:schemeClr>
                </a:solidFill>
              </a:rPr>
              <a:t>Este proyecto </a:t>
            </a:r>
            <a:r>
              <a:rPr lang="es-ES_tradnl" dirty="0" err="1">
                <a:solidFill>
                  <a:schemeClr val="bg1">
                    <a:lumMod val="50000"/>
                  </a:schemeClr>
                </a:solidFill>
              </a:rPr>
              <a:t>gan</a:t>
            </a:r>
            <a:r>
              <a:rPr lang="es-ES" dirty="0" err="1">
                <a:solidFill>
                  <a:schemeClr val="bg1">
                    <a:lumMod val="50000"/>
                  </a:schemeClr>
                </a:solidFill>
              </a:rPr>
              <a:t>ó</a:t>
            </a:r>
            <a:r>
              <a:rPr lang="es-ES" dirty="0">
                <a:solidFill>
                  <a:schemeClr val="bg1">
                    <a:lumMod val="50000"/>
                  </a:schemeClr>
                </a:solidFill>
              </a:rPr>
              <a:t> el premio de periodismo de datos </a:t>
            </a:r>
            <a:r>
              <a:rPr lang="es-ES_tradnl" dirty="0">
                <a:solidFill>
                  <a:schemeClr val="bg1">
                    <a:lumMod val="50000"/>
                  </a:schemeClr>
                </a:solidFill>
              </a:rPr>
              <a:t>Data </a:t>
            </a:r>
            <a:r>
              <a:rPr lang="es-ES_tradnl" dirty="0" err="1">
                <a:solidFill>
                  <a:schemeClr val="bg1">
                    <a:lumMod val="50000"/>
                  </a:schemeClr>
                </a:solidFill>
              </a:rPr>
              <a:t>Journalism</a:t>
            </a:r>
            <a:r>
              <a:rPr lang="es-ES_tradnl" dirty="0">
                <a:solidFill>
                  <a:schemeClr val="bg1">
                    <a:lumMod val="50000"/>
                  </a:schemeClr>
                </a:solidFill>
              </a:rPr>
              <a:t> </a:t>
            </a:r>
            <a:r>
              <a:rPr lang="es-ES_tradnl" dirty="0" err="1">
                <a:solidFill>
                  <a:schemeClr val="bg1">
                    <a:lumMod val="50000"/>
                  </a:schemeClr>
                </a:solidFill>
              </a:rPr>
              <a:t>Awards</a:t>
            </a:r>
            <a:r>
              <a:rPr lang="es-ES_tradnl" dirty="0">
                <a:solidFill>
                  <a:schemeClr val="bg1">
                    <a:lumMod val="50000"/>
                  </a:schemeClr>
                </a:solidFill>
              </a:rPr>
              <a:t> 2017, del Global Network Editor</a:t>
            </a:r>
            <a:r>
              <a:rPr lang="es-ES" dirty="0">
                <a:solidFill>
                  <a:schemeClr val="bg1">
                    <a:lumMod val="50000"/>
                  </a:schemeClr>
                </a:solidFill>
              </a:rPr>
              <a:t> en Viena el 22 de junio</a:t>
            </a:r>
            <a:endParaRPr lang="es-ES_tradnl" dirty="0">
              <a:solidFill>
                <a:schemeClr val="bg1">
                  <a:lumMod val="50000"/>
                </a:schemeClr>
              </a:solidFill>
            </a:endParaRPr>
          </a:p>
        </p:txBody>
      </p:sp>
      <p:sp>
        <p:nvSpPr>
          <p:cNvPr id="8" name="CuadroTexto 7"/>
          <p:cNvSpPr txBox="1"/>
          <p:nvPr/>
        </p:nvSpPr>
        <p:spPr>
          <a:xfrm>
            <a:off x="4650484" y="61095"/>
            <a:ext cx="4493516" cy="707886"/>
          </a:xfrm>
          <a:prstGeom prst="rect">
            <a:avLst/>
          </a:prstGeom>
          <a:noFill/>
        </p:spPr>
        <p:txBody>
          <a:bodyPr wrap="square" rtlCol="0">
            <a:spAutoFit/>
          </a:bodyPr>
          <a:lstStyle/>
          <a:p>
            <a:pPr algn="ctr"/>
            <a:r>
              <a:rPr lang="es-ES_tradnl" sz="2000" b="1" dirty="0">
                <a:solidFill>
                  <a:srgbClr val="0F68B8"/>
                </a:solidFill>
                <a:latin typeface="Bebas Neue" charset="0"/>
                <a:ea typeface="Bebas Neue" charset="0"/>
                <a:cs typeface="Bebas Neue" charset="0"/>
              </a:rPr>
              <a:t>LA INFORMACIÓN GEOGRÁFICA AL SERVICIO DE LA MEMORIA HISTÓRICA</a:t>
            </a:r>
            <a:endParaRPr lang="es-ES_tradnl" sz="3200" b="1" dirty="0">
              <a:solidFill>
                <a:srgbClr val="0F68B8"/>
              </a:solidFill>
              <a:latin typeface="Bebas Neue" charset="0"/>
              <a:ea typeface="Bebas Neue" charset="0"/>
              <a:cs typeface="Bebas Neue" charset="0"/>
            </a:endParaRPr>
          </a:p>
        </p:txBody>
      </p:sp>
    </p:spTree>
    <p:extLst>
      <p:ext uri="{BB962C8B-B14F-4D97-AF65-F5344CB8AC3E}">
        <p14:creationId xmlns:p14="http://schemas.microsoft.com/office/powerpoint/2010/main" val="227698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166712" y="4227934"/>
            <a:ext cx="9309352" cy="974328"/>
          </a:xfrm>
          <a:prstGeom prst="rect">
            <a:avLst/>
          </a:prstGeom>
          <a:solidFill>
            <a:schemeClr val="bg1"/>
          </a:solidFill>
        </p:spPr>
        <p:txBody>
          <a:bodyPr wrap="square" rtlCol="0">
            <a:spAutoFit/>
          </a:bodyPr>
          <a:lstStyle/>
          <a:p>
            <a:endParaRPr lang="es-CO" dirty="0"/>
          </a:p>
        </p:txBody>
      </p:sp>
      <p:sp>
        <p:nvSpPr>
          <p:cNvPr id="6" name="CuadroTexto 5"/>
          <p:cNvSpPr txBox="1"/>
          <p:nvPr/>
        </p:nvSpPr>
        <p:spPr>
          <a:xfrm>
            <a:off x="-180528" y="0"/>
            <a:ext cx="9309352" cy="974328"/>
          </a:xfrm>
          <a:prstGeom prst="rect">
            <a:avLst/>
          </a:prstGeom>
          <a:solidFill>
            <a:schemeClr val="bg1"/>
          </a:solidFill>
        </p:spPr>
        <p:txBody>
          <a:bodyPr wrap="square" rtlCol="0">
            <a:spAutoFit/>
          </a:bodyPr>
          <a:lstStyle/>
          <a:p>
            <a:endParaRPr lang="es-CO" dirty="0"/>
          </a:p>
        </p:txBody>
      </p:sp>
      <p:sp>
        <p:nvSpPr>
          <p:cNvPr id="8" name="CuadroTexto 7"/>
          <p:cNvSpPr txBox="1"/>
          <p:nvPr/>
        </p:nvSpPr>
        <p:spPr>
          <a:xfrm>
            <a:off x="269776" y="99195"/>
            <a:ext cx="8604448" cy="369332"/>
          </a:xfrm>
          <a:prstGeom prst="rect">
            <a:avLst/>
          </a:prstGeom>
          <a:noFill/>
        </p:spPr>
        <p:txBody>
          <a:bodyPr wrap="square" rtlCol="0">
            <a:spAutoFit/>
          </a:bodyPr>
          <a:lstStyle/>
          <a:p>
            <a:pPr algn="ctr"/>
            <a:r>
              <a:rPr lang="es-ES_tradnl" sz="1800" b="1" dirty="0">
                <a:solidFill>
                  <a:srgbClr val="0F68B8"/>
                </a:solidFill>
                <a:latin typeface="Bebas Neue" charset="0"/>
                <a:ea typeface="Bebas Neue" charset="0"/>
                <a:cs typeface="Bebas Neue" charset="0"/>
              </a:rPr>
              <a:t>INFORMACIÓN GEOGRÁFICA AL SERVICIO DE LA PROTECCIÓN DEL DERECHO A LA VIDA</a:t>
            </a:r>
          </a:p>
        </p:txBody>
      </p:sp>
      <p:sp>
        <p:nvSpPr>
          <p:cNvPr id="10" name="Rectángulo 9"/>
          <p:cNvSpPr/>
          <p:nvPr/>
        </p:nvSpPr>
        <p:spPr>
          <a:xfrm>
            <a:off x="5796136" y="4797394"/>
            <a:ext cx="3157724" cy="307777"/>
          </a:xfrm>
          <a:prstGeom prst="rect">
            <a:avLst/>
          </a:prstGeom>
        </p:spPr>
        <p:txBody>
          <a:bodyPr wrap="none">
            <a:spAutoFit/>
          </a:bodyPr>
          <a:lstStyle/>
          <a:p>
            <a:r>
              <a:rPr lang="es-CO" dirty="0">
                <a:latin typeface="Work Sans Light" charset="0"/>
                <a:ea typeface="Work Sans Light" charset="0"/>
                <a:cs typeface="Work Sans Light" charset="0"/>
              </a:rPr>
              <a:t>Fuente: </a:t>
            </a:r>
            <a:r>
              <a:rPr lang="es-CO" dirty="0">
                <a:latin typeface="Work Sans Light" charset="0"/>
                <a:ea typeface="Work Sans Light" charset="0"/>
                <a:cs typeface="Work Sans Light" charset="0"/>
                <a:hlinkClick r:id="rId3"/>
              </a:rPr>
              <a:t>https://homicide.igarape.org.br/</a:t>
            </a:r>
            <a:endParaRPr lang="es-CO" dirty="0">
              <a:latin typeface="Work Sans Light" charset="0"/>
              <a:ea typeface="Work Sans Light" charset="0"/>
              <a:cs typeface="Work Sans Light" charset="0"/>
            </a:endParaRPr>
          </a:p>
        </p:txBody>
      </p:sp>
      <p:sp>
        <p:nvSpPr>
          <p:cNvPr id="11" name="Rectángulo 10"/>
          <p:cNvSpPr/>
          <p:nvPr/>
        </p:nvSpPr>
        <p:spPr>
          <a:xfrm>
            <a:off x="9238" y="4800240"/>
            <a:ext cx="1896545" cy="307777"/>
          </a:xfrm>
          <a:prstGeom prst="rect">
            <a:avLst/>
          </a:prstGeom>
        </p:spPr>
        <p:txBody>
          <a:bodyPr wrap="none">
            <a:spAutoFit/>
          </a:bodyPr>
          <a:lstStyle/>
          <a:p>
            <a:r>
              <a:rPr lang="es-CO" b="1" dirty="0">
                <a:solidFill>
                  <a:srgbClr val="592F82"/>
                </a:solidFill>
                <a:latin typeface="Work Sans SemiBold" charset="0"/>
                <a:ea typeface="Work Sans SemiBold" charset="0"/>
                <a:cs typeface="Work Sans SemiBold" charset="0"/>
              </a:rPr>
              <a:t>Monitor de Homicidios</a:t>
            </a:r>
          </a:p>
        </p:txBody>
      </p:sp>
      <p:grpSp>
        <p:nvGrpSpPr>
          <p:cNvPr id="5" name="Grupo 4"/>
          <p:cNvGrpSpPr/>
          <p:nvPr/>
        </p:nvGrpSpPr>
        <p:grpSpPr>
          <a:xfrm>
            <a:off x="-31828" y="544796"/>
            <a:ext cx="9207657" cy="4155508"/>
            <a:chOff x="-31828" y="544796"/>
            <a:chExt cx="9207657" cy="4155508"/>
          </a:xfrm>
        </p:grpSpPr>
        <p:pic>
          <p:nvPicPr>
            <p:cNvPr id="12" name="Imagen 11"/>
            <p:cNvPicPr>
              <a:picLocks noChangeAspect="1"/>
            </p:cNvPicPr>
            <p:nvPr/>
          </p:nvPicPr>
          <p:blipFill>
            <a:blip r:embed="rId4"/>
            <a:stretch>
              <a:fillRect/>
            </a:stretch>
          </p:blipFill>
          <p:spPr>
            <a:xfrm>
              <a:off x="583762" y="544796"/>
              <a:ext cx="7976477" cy="4155508"/>
            </a:xfrm>
            <a:prstGeom prst="rect">
              <a:avLst/>
            </a:prstGeom>
          </p:spPr>
        </p:pic>
        <p:sp>
          <p:nvSpPr>
            <p:cNvPr id="4" name="CuadroTexto 3"/>
            <p:cNvSpPr txBox="1"/>
            <p:nvPr/>
          </p:nvSpPr>
          <p:spPr>
            <a:xfrm>
              <a:off x="8560239" y="544796"/>
              <a:ext cx="615590" cy="4155508"/>
            </a:xfrm>
            <a:prstGeom prst="rect">
              <a:avLst/>
            </a:prstGeom>
            <a:solidFill>
              <a:schemeClr val="tx1"/>
            </a:solidFill>
          </p:spPr>
          <p:txBody>
            <a:bodyPr wrap="square" rtlCol="0">
              <a:spAutoFit/>
            </a:bodyPr>
            <a:lstStyle/>
            <a:p>
              <a:endParaRPr lang="es-CO" dirty="0"/>
            </a:p>
          </p:txBody>
        </p:sp>
        <p:sp>
          <p:nvSpPr>
            <p:cNvPr id="14" name="CuadroTexto 13"/>
            <p:cNvSpPr txBox="1"/>
            <p:nvPr/>
          </p:nvSpPr>
          <p:spPr>
            <a:xfrm>
              <a:off x="-31828" y="544796"/>
              <a:ext cx="615590" cy="4155508"/>
            </a:xfrm>
            <a:prstGeom prst="rect">
              <a:avLst/>
            </a:prstGeom>
            <a:solidFill>
              <a:schemeClr val="tx1"/>
            </a:solidFill>
          </p:spPr>
          <p:txBody>
            <a:bodyPr wrap="square" rtlCol="0">
              <a:spAutoFit/>
            </a:bodyPr>
            <a:lstStyle/>
            <a:p>
              <a:endParaRPr lang="es-CO" dirty="0"/>
            </a:p>
          </p:txBody>
        </p:sp>
      </p:grpSp>
    </p:spTree>
    <p:extLst>
      <p:ext uri="{BB962C8B-B14F-4D97-AF65-F5344CB8AC3E}">
        <p14:creationId xmlns:p14="http://schemas.microsoft.com/office/powerpoint/2010/main" val="398868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166712" y="4227934"/>
            <a:ext cx="9309352" cy="974328"/>
          </a:xfrm>
          <a:prstGeom prst="rect">
            <a:avLst/>
          </a:prstGeom>
          <a:solidFill>
            <a:schemeClr val="bg1"/>
          </a:solidFill>
        </p:spPr>
        <p:txBody>
          <a:bodyPr wrap="square" rtlCol="0">
            <a:spAutoFit/>
          </a:bodyPr>
          <a:lstStyle/>
          <a:p>
            <a:endParaRPr lang="es-CO" dirty="0"/>
          </a:p>
        </p:txBody>
      </p:sp>
      <p:sp>
        <p:nvSpPr>
          <p:cNvPr id="6" name="CuadroTexto 5"/>
          <p:cNvSpPr txBox="1"/>
          <p:nvPr/>
        </p:nvSpPr>
        <p:spPr>
          <a:xfrm>
            <a:off x="-180528" y="0"/>
            <a:ext cx="9309352" cy="974328"/>
          </a:xfrm>
          <a:prstGeom prst="rect">
            <a:avLst/>
          </a:prstGeom>
          <a:solidFill>
            <a:schemeClr val="bg1"/>
          </a:solidFill>
        </p:spPr>
        <p:txBody>
          <a:bodyPr wrap="square" rtlCol="0">
            <a:spAutoFit/>
          </a:bodyPr>
          <a:lstStyle/>
          <a:p>
            <a:endParaRPr lang="es-CO" dirty="0"/>
          </a:p>
        </p:txBody>
      </p:sp>
      <p:sp>
        <p:nvSpPr>
          <p:cNvPr id="8" name="CuadroTexto 7"/>
          <p:cNvSpPr txBox="1"/>
          <p:nvPr/>
        </p:nvSpPr>
        <p:spPr>
          <a:xfrm>
            <a:off x="269776" y="99195"/>
            <a:ext cx="8604448" cy="400110"/>
          </a:xfrm>
          <a:prstGeom prst="rect">
            <a:avLst/>
          </a:prstGeom>
          <a:noFill/>
        </p:spPr>
        <p:txBody>
          <a:bodyPr wrap="square" rtlCol="0">
            <a:spAutoFit/>
          </a:bodyPr>
          <a:lstStyle/>
          <a:p>
            <a:pPr algn="ctr"/>
            <a:r>
              <a:rPr lang="es-ES_tradnl" sz="2000" b="1" dirty="0">
                <a:solidFill>
                  <a:srgbClr val="0F68B8"/>
                </a:solidFill>
                <a:latin typeface="Bebas Neue" charset="0"/>
                <a:ea typeface="Bebas Neue" charset="0"/>
                <a:cs typeface="Bebas Neue" charset="0"/>
              </a:rPr>
              <a:t>LA INFORMACIÓN GEOGRÁFICA AL SERVICIO DE LA SEGURIDAD NACIONAL</a:t>
            </a:r>
            <a:endParaRPr lang="es-ES_tradnl" sz="3200" b="1" dirty="0">
              <a:solidFill>
                <a:srgbClr val="0F68B8"/>
              </a:solidFill>
              <a:latin typeface="Bebas Neue" charset="0"/>
              <a:ea typeface="Bebas Neue" charset="0"/>
              <a:cs typeface="Bebas Neue" charset="0"/>
            </a:endParaRPr>
          </a:p>
        </p:txBody>
      </p:sp>
      <p:grpSp>
        <p:nvGrpSpPr>
          <p:cNvPr id="7" name="Grupo 6"/>
          <p:cNvGrpSpPr/>
          <p:nvPr/>
        </p:nvGrpSpPr>
        <p:grpSpPr>
          <a:xfrm>
            <a:off x="-165352" y="576064"/>
            <a:ext cx="9309352" cy="4155926"/>
            <a:chOff x="-165352" y="804788"/>
            <a:chExt cx="9309352" cy="4155926"/>
          </a:xfrm>
        </p:grpSpPr>
        <p:pic>
          <p:nvPicPr>
            <p:cNvPr id="3" name="Imagen 2"/>
            <p:cNvPicPr>
              <a:picLocks noChangeAspect="1"/>
            </p:cNvPicPr>
            <p:nvPr/>
          </p:nvPicPr>
          <p:blipFill rotWithShape="1">
            <a:blip r:embed="rId3"/>
            <a:srcRect t="9204" r="253"/>
            <a:stretch/>
          </p:blipFill>
          <p:spPr>
            <a:xfrm>
              <a:off x="1027353" y="804788"/>
              <a:ext cx="8116647" cy="4155926"/>
            </a:xfrm>
            <a:prstGeom prst="rect">
              <a:avLst/>
            </a:prstGeom>
          </p:spPr>
        </p:pic>
        <p:sp>
          <p:nvSpPr>
            <p:cNvPr id="2" name="CuadroTexto 1"/>
            <p:cNvSpPr txBox="1"/>
            <p:nvPr/>
          </p:nvSpPr>
          <p:spPr>
            <a:xfrm>
              <a:off x="-165352" y="804788"/>
              <a:ext cx="1252013" cy="4155926"/>
            </a:xfrm>
            <a:prstGeom prst="rect">
              <a:avLst/>
            </a:prstGeom>
            <a:solidFill>
              <a:schemeClr val="tx1"/>
            </a:solidFill>
          </p:spPr>
          <p:txBody>
            <a:bodyPr wrap="square" rtlCol="0">
              <a:spAutoFit/>
            </a:bodyPr>
            <a:lstStyle/>
            <a:p>
              <a:endParaRPr lang="es-CO" dirty="0"/>
            </a:p>
          </p:txBody>
        </p:sp>
      </p:grpSp>
      <p:sp>
        <p:nvSpPr>
          <p:cNvPr id="10" name="Rectángulo 9"/>
          <p:cNvSpPr/>
          <p:nvPr/>
        </p:nvSpPr>
        <p:spPr>
          <a:xfrm>
            <a:off x="4910046" y="4800240"/>
            <a:ext cx="4265783" cy="307777"/>
          </a:xfrm>
          <a:prstGeom prst="rect">
            <a:avLst/>
          </a:prstGeom>
        </p:spPr>
        <p:txBody>
          <a:bodyPr wrap="none">
            <a:spAutoFit/>
          </a:bodyPr>
          <a:lstStyle/>
          <a:p>
            <a:r>
              <a:rPr lang="es-CO" dirty="0">
                <a:latin typeface="Work Sans Light" charset="0"/>
                <a:ea typeface="Work Sans Light" charset="0"/>
                <a:cs typeface="Work Sans Light" charset="0"/>
              </a:rPr>
              <a:t>Fuente: </a:t>
            </a:r>
            <a:r>
              <a:rPr lang="es-CO" dirty="0">
                <a:latin typeface="Work Sans Light" charset="0"/>
                <a:ea typeface="Work Sans Light" charset="0"/>
                <a:cs typeface="Work Sans Light" charset="0"/>
                <a:hlinkClick r:id="rId4"/>
              </a:rPr>
              <a:t>http://nisatapps.prio.org/armsglobe/index.php</a:t>
            </a:r>
            <a:r>
              <a:rPr lang="es-CO" dirty="0">
                <a:latin typeface="Work Sans Light" charset="0"/>
                <a:ea typeface="Work Sans Light" charset="0"/>
                <a:cs typeface="Work Sans Light" charset="0"/>
              </a:rPr>
              <a:t> </a:t>
            </a:r>
          </a:p>
        </p:txBody>
      </p:sp>
      <p:sp>
        <p:nvSpPr>
          <p:cNvPr id="11" name="Rectángulo 10"/>
          <p:cNvSpPr/>
          <p:nvPr/>
        </p:nvSpPr>
        <p:spPr>
          <a:xfrm>
            <a:off x="9238" y="4800240"/>
            <a:ext cx="2114490" cy="307777"/>
          </a:xfrm>
          <a:prstGeom prst="rect">
            <a:avLst/>
          </a:prstGeom>
        </p:spPr>
        <p:txBody>
          <a:bodyPr wrap="none">
            <a:spAutoFit/>
          </a:bodyPr>
          <a:lstStyle/>
          <a:p>
            <a:r>
              <a:rPr lang="es-ES" b="1" dirty="0">
                <a:solidFill>
                  <a:srgbClr val="592F82"/>
                </a:solidFill>
                <a:latin typeface="Work Sans SemiBold" charset="0"/>
                <a:ea typeface="Work Sans SemiBold" charset="0"/>
                <a:cs typeface="Work Sans SemiBold" charset="0"/>
              </a:rPr>
              <a:t>Mapeo de datos de armas</a:t>
            </a:r>
          </a:p>
        </p:txBody>
      </p:sp>
    </p:spTree>
    <p:extLst>
      <p:ext uri="{BB962C8B-B14F-4D97-AF65-F5344CB8AC3E}">
        <p14:creationId xmlns:p14="http://schemas.microsoft.com/office/powerpoint/2010/main" val="156422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166712" y="4227934"/>
            <a:ext cx="9309352" cy="974328"/>
          </a:xfrm>
          <a:prstGeom prst="rect">
            <a:avLst/>
          </a:prstGeom>
          <a:solidFill>
            <a:schemeClr val="bg1"/>
          </a:solidFill>
        </p:spPr>
        <p:txBody>
          <a:bodyPr wrap="square" rtlCol="0">
            <a:spAutoFit/>
          </a:bodyPr>
          <a:lstStyle/>
          <a:p>
            <a:endParaRPr lang="es-CO" dirty="0"/>
          </a:p>
        </p:txBody>
      </p:sp>
      <p:sp>
        <p:nvSpPr>
          <p:cNvPr id="6" name="CuadroTexto 5"/>
          <p:cNvSpPr txBox="1"/>
          <p:nvPr/>
        </p:nvSpPr>
        <p:spPr>
          <a:xfrm>
            <a:off x="-180528" y="0"/>
            <a:ext cx="9309352" cy="974328"/>
          </a:xfrm>
          <a:prstGeom prst="rect">
            <a:avLst/>
          </a:prstGeom>
          <a:solidFill>
            <a:schemeClr val="bg1"/>
          </a:solidFill>
        </p:spPr>
        <p:txBody>
          <a:bodyPr wrap="square" rtlCol="0">
            <a:spAutoFit/>
          </a:bodyPr>
          <a:lstStyle/>
          <a:p>
            <a:endParaRPr lang="es-CO" dirty="0"/>
          </a:p>
        </p:txBody>
      </p:sp>
      <p:sp>
        <p:nvSpPr>
          <p:cNvPr id="8" name="CuadroTexto 7"/>
          <p:cNvSpPr txBox="1"/>
          <p:nvPr/>
        </p:nvSpPr>
        <p:spPr>
          <a:xfrm>
            <a:off x="269776" y="99195"/>
            <a:ext cx="8604448" cy="400110"/>
          </a:xfrm>
          <a:prstGeom prst="rect">
            <a:avLst/>
          </a:prstGeom>
          <a:noFill/>
        </p:spPr>
        <p:txBody>
          <a:bodyPr wrap="square" rtlCol="0">
            <a:spAutoFit/>
          </a:bodyPr>
          <a:lstStyle/>
          <a:p>
            <a:pPr algn="ctr"/>
            <a:r>
              <a:rPr lang="es-ES_tradnl" sz="2000" b="1" dirty="0">
                <a:solidFill>
                  <a:srgbClr val="0F68B8"/>
                </a:solidFill>
                <a:latin typeface="Bebas Neue" charset="0"/>
                <a:ea typeface="Bebas Neue" charset="0"/>
                <a:cs typeface="Bebas Neue" charset="0"/>
              </a:rPr>
              <a:t>Mapa de homicidios construido por ciudadanos a través de datos abiertos</a:t>
            </a:r>
            <a:endParaRPr lang="es-ES_tradnl" sz="3200" b="1" dirty="0">
              <a:solidFill>
                <a:srgbClr val="0F68B8"/>
              </a:solidFill>
              <a:latin typeface="Bebas Neue" charset="0"/>
              <a:ea typeface="Bebas Neue" charset="0"/>
              <a:cs typeface="Bebas Neue" charset="0"/>
            </a:endParaRPr>
          </a:p>
        </p:txBody>
      </p:sp>
      <p:sp>
        <p:nvSpPr>
          <p:cNvPr id="10" name="Rectángulo 9"/>
          <p:cNvSpPr/>
          <p:nvPr/>
        </p:nvSpPr>
        <p:spPr>
          <a:xfrm>
            <a:off x="4910046" y="4879750"/>
            <a:ext cx="2599494" cy="307777"/>
          </a:xfrm>
          <a:prstGeom prst="rect">
            <a:avLst/>
          </a:prstGeom>
        </p:spPr>
        <p:txBody>
          <a:bodyPr wrap="none">
            <a:spAutoFit/>
          </a:bodyPr>
          <a:lstStyle/>
          <a:p>
            <a:r>
              <a:rPr lang="es-CO" dirty="0">
                <a:latin typeface="Work Sans Light" charset="0"/>
                <a:ea typeface="Work Sans Light" charset="0"/>
                <a:cs typeface="Work Sans Light" charset="0"/>
              </a:rPr>
              <a:t>Fuente: </a:t>
            </a:r>
            <a:r>
              <a:rPr lang="es-CO" dirty="0">
                <a:hlinkClick r:id="rId3"/>
              </a:rPr>
              <a:t>https://goo.gl/kDPAm3</a:t>
            </a:r>
            <a:endParaRPr lang="es-CO" dirty="0">
              <a:latin typeface="Work Sans Light" charset="0"/>
              <a:ea typeface="Work Sans Light" charset="0"/>
              <a:cs typeface="Work Sans Light" charset="0"/>
            </a:endParaRPr>
          </a:p>
        </p:txBody>
      </p:sp>
      <p:grpSp>
        <p:nvGrpSpPr>
          <p:cNvPr id="14" name="Grupo 13"/>
          <p:cNvGrpSpPr/>
          <p:nvPr/>
        </p:nvGrpSpPr>
        <p:grpSpPr>
          <a:xfrm>
            <a:off x="-610831" y="499420"/>
            <a:ext cx="10365661" cy="4356515"/>
            <a:chOff x="-610831" y="499420"/>
            <a:chExt cx="10365661" cy="4356515"/>
          </a:xfrm>
        </p:grpSpPr>
        <p:pic>
          <p:nvPicPr>
            <p:cNvPr id="5" name="Imagen 4"/>
            <p:cNvPicPr>
              <a:picLocks noChangeAspect="1"/>
            </p:cNvPicPr>
            <p:nvPr/>
          </p:nvPicPr>
          <p:blipFill rotWithShape="1">
            <a:blip r:embed="rId4"/>
            <a:srcRect l="4326" t="1928" b="3801"/>
            <a:stretch/>
          </p:blipFill>
          <p:spPr>
            <a:xfrm>
              <a:off x="641887" y="499420"/>
              <a:ext cx="7860226" cy="4356515"/>
            </a:xfrm>
            <a:prstGeom prst="rect">
              <a:avLst/>
            </a:prstGeom>
          </p:spPr>
        </p:pic>
        <p:sp>
          <p:nvSpPr>
            <p:cNvPr id="12" name="CuadroTexto 11"/>
            <p:cNvSpPr txBox="1"/>
            <p:nvPr/>
          </p:nvSpPr>
          <p:spPr>
            <a:xfrm>
              <a:off x="-610831" y="499420"/>
              <a:ext cx="1252013" cy="4155926"/>
            </a:xfrm>
            <a:prstGeom prst="rect">
              <a:avLst/>
            </a:prstGeom>
            <a:solidFill>
              <a:schemeClr val="bg1"/>
            </a:solidFill>
          </p:spPr>
          <p:txBody>
            <a:bodyPr wrap="square" rtlCol="0">
              <a:spAutoFit/>
            </a:bodyPr>
            <a:lstStyle/>
            <a:p>
              <a:endParaRPr lang="es-CO" dirty="0"/>
            </a:p>
          </p:txBody>
        </p:sp>
        <p:sp>
          <p:nvSpPr>
            <p:cNvPr id="13" name="CuadroTexto 12"/>
            <p:cNvSpPr txBox="1"/>
            <p:nvPr/>
          </p:nvSpPr>
          <p:spPr>
            <a:xfrm>
              <a:off x="8502817" y="499420"/>
              <a:ext cx="1252013" cy="4155926"/>
            </a:xfrm>
            <a:prstGeom prst="rect">
              <a:avLst/>
            </a:prstGeom>
            <a:solidFill>
              <a:schemeClr val="bg1"/>
            </a:solidFill>
          </p:spPr>
          <p:txBody>
            <a:bodyPr wrap="square" rtlCol="0">
              <a:spAutoFit/>
            </a:bodyPr>
            <a:lstStyle/>
            <a:p>
              <a:endParaRPr lang="es-CO" dirty="0"/>
            </a:p>
          </p:txBody>
        </p:sp>
      </p:grpSp>
    </p:spTree>
    <p:extLst>
      <p:ext uri="{BB962C8B-B14F-4D97-AF65-F5344CB8AC3E}">
        <p14:creationId xmlns:p14="http://schemas.microsoft.com/office/powerpoint/2010/main" val="317843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2220125"/>
            <a:ext cx="9144000" cy="707886"/>
          </a:xfrm>
          <a:prstGeom prst="rect">
            <a:avLst/>
          </a:prstGeom>
          <a:noFill/>
        </p:spPr>
        <p:txBody>
          <a:bodyPr wrap="square" rtlCol="0">
            <a:spAutoFit/>
          </a:bodyPr>
          <a:lstStyle/>
          <a:p>
            <a:pPr lvl="0" algn="ctr"/>
            <a:r>
              <a:rPr lang="es-ES_tradnl" sz="4000" b="1" dirty="0">
                <a:solidFill>
                  <a:schemeClr val="tx1">
                    <a:lumMod val="65000"/>
                    <a:lumOff val="35000"/>
                  </a:schemeClr>
                </a:solidFill>
                <a:latin typeface="Work Sans" charset="0"/>
                <a:ea typeface="Work Sans" charset="0"/>
                <a:cs typeface="Work Sans" charset="0"/>
              </a:rPr>
              <a:t>DEMOCRACIA DIGITAL</a:t>
            </a:r>
          </a:p>
        </p:txBody>
      </p:sp>
    </p:spTree>
    <p:extLst>
      <p:ext uri="{BB962C8B-B14F-4D97-AF65-F5344CB8AC3E}">
        <p14:creationId xmlns:p14="http://schemas.microsoft.com/office/powerpoint/2010/main" val="384529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650484" y="155416"/>
            <a:ext cx="4493516" cy="400110"/>
          </a:xfrm>
          <a:prstGeom prst="rect">
            <a:avLst/>
          </a:prstGeom>
          <a:noFill/>
        </p:spPr>
        <p:txBody>
          <a:bodyPr wrap="square" rtlCol="0">
            <a:spAutoFit/>
          </a:bodyPr>
          <a:lstStyle/>
          <a:p>
            <a:pPr algn="ctr"/>
            <a:r>
              <a:rPr lang="es-CO" sz="2000" b="1" dirty="0">
                <a:solidFill>
                  <a:srgbClr val="0F68B8"/>
                </a:solidFill>
                <a:latin typeface="Bebas Neue" charset="0"/>
                <a:ea typeface="Bebas Neue" charset="0"/>
                <a:cs typeface="Bebas Neue" charset="0"/>
              </a:rPr>
              <a:t>¿QUIÉN TIENE LA INFORMACIÓN?</a:t>
            </a:r>
            <a:endParaRPr lang="es-ES_tradnl" sz="3200" b="1" dirty="0">
              <a:solidFill>
                <a:srgbClr val="0F68B8"/>
              </a:solidFill>
              <a:latin typeface="Bebas Neue" charset="0"/>
              <a:ea typeface="Bebas Neue" charset="0"/>
              <a:cs typeface="Bebas Neue" charset="0"/>
            </a:endParaRPr>
          </a:p>
        </p:txBody>
      </p:sp>
      <p:pic>
        <p:nvPicPr>
          <p:cNvPr id="3" name="Imagen 2" descr="PreCatedraUniandinos20032017Gobiern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347614"/>
            <a:ext cx="5486400" cy="3086100"/>
          </a:xfrm>
          <a:prstGeom prst="rect">
            <a:avLst/>
          </a:prstGeom>
        </p:spPr>
      </p:pic>
    </p:spTree>
    <p:extLst>
      <p:ext uri="{BB962C8B-B14F-4D97-AF65-F5344CB8AC3E}">
        <p14:creationId xmlns:p14="http://schemas.microsoft.com/office/powerpoint/2010/main" val="299952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2220125"/>
            <a:ext cx="9144000" cy="707886"/>
          </a:xfrm>
          <a:prstGeom prst="rect">
            <a:avLst/>
          </a:prstGeom>
          <a:noFill/>
        </p:spPr>
        <p:txBody>
          <a:bodyPr wrap="square" rtlCol="0">
            <a:spAutoFit/>
          </a:bodyPr>
          <a:lstStyle/>
          <a:p>
            <a:pPr lvl="0" algn="ctr"/>
            <a:r>
              <a:rPr lang="es-ES_tradnl" sz="4000" b="1" dirty="0">
                <a:solidFill>
                  <a:schemeClr val="tx1">
                    <a:lumMod val="65000"/>
                    <a:lumOff val="35000"/>
                  </a:schemeClr>
                </a:solidFill>
                <a:latin typeface="Work Sans" charset="0"/>
                <a:ea typeface="Work Sans" charset="0"/>
                <a:cs typeface="Work Sans" charset="0"/>
              </a:rPr>
              <a:t>COLABORACIÓN</a:t>
            </a:r>
          </a:p>
        </p:txBody>
      </p:sp>
    </p:spTree>
    <p:extLst>
      <p:ext uri="{BB962C8B-B14F-4D97-AF65-F5344CB8AC3E}">
        <p14:creationId xmlns:p14="http://schemas.microsoft.com/office/powerpoint/2010/main" val="412463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i.blogs.es/f0e01e/suapp-1/original.jpg"/>
          <p:cNvPicPr>
            <a:picLocks noChangeAspect="1" noChangeArrowheads="1"/>
          </p:cNvPicPr>
          <p:nvPr/>
        </p:nvPicPr>
        <p:blipFill rotWithShape="1">
          <a:blip r:embed="rId2">
            <a:extLst>
              <a:ext uri="{28A0092B-C50C-407E-A947-70E740481C1C}">
                <a14:useLocalDpi xmlns:a14="http://schemas.microsoft.com/office/drawing/2010/main" val="0"/>
              </a:ext>
            </a:extLst>
          </a:blip>
          <a:srcRect t="8016" b="10319"/>
          <a:stretch/>
        </p:blipFill>
        <p:spPr bwMode="auto">
          <a:xfrm>
            <a:off x="4272498" y="755648"/>
            <a:ext cx="4684039" cy="302433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4650484" y="61095"/>
            <a:ext cx="4493516" cy="707886"/>
          </a:xfrm>
          <a:prstGeom prst="rect">
            <a:avLst/>
          </a:prstGeom>
          <a:noFill/>
        </p:spPr>
        <p:txBody>
          <a:bodyPr wrap="square" rtlCol="0">
            <a:spAutoFit/>
          </a:bodyPr>
          <a:lstStyle/>
          <a:p>
            <a:pPr algn="ctr"/>
            <a:r>
              <a:rPr lang="es-ES_tradnl" sz="2000" b="1" dirty="0">
                <a:solidFill>
                  <a:srgbClr val="0F68B8"/>
                </a:solidFill>
                <a:latin typeface="Bebas Neue" charset="0"/>
                <a:ea typeface="Bebas Neue" charset="0"/>
                <a:cs typeface="Bebas Neue" charset="0"/>
              </a:rPr>
              <a:t>Construcción de información geográfica a partir de la colaboración ciudadana</a:t>
            </a:r>
            <a:endParaRPr lang="es-ES_tradnl" sz="3200" b="1" dirty="0">
              <a:solidFill>
                <a:srgbClr val="0F68B8"/>
              </a:solidFill>
              <a:latin typeface="Bebas Neue" charset="0"/>
              <a:ea typeface="Bebas Neue" charset="0"/>
              <a:cs typeface="Bebas Neue" charset="0"/>
            </a:endParaRPr>
          </a:p>
        </p:txBody>
      </p:sp>
      <p:pic>
        <p:nvPicPr>
          <p:cNvPr id="2052" name="Picture 4" descr="http://static.hsbnoticias.com/sites/default/files/styles/original/public/gallery/2015/07/foto2-gr.jpg?itok=-opHbWb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51" y="2131751"/>
            <a:ext cx="4427984" cy="2944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04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0484" y="61095"/>
            <a:ext cx="4493516" cy="707886"/>
          </a:xfrm>
          <a:prstGeom prst="rect">
            <a:avLst/>
          </a:prstGeom>
          <a:noFill/>
        </p:spPr>
        <p:txBody>
          <a:bodyPr wrap="square" rtlCol="0">
            <a:spAutoFit/>
          </a:bodyPr>
          <a:lstStyle/>
          <a:p>
            <a:pPr algn="ctr"/>
            <a:r>
              <a:rPr lang="es-ES_tradnl" sz="2000" b="1" dirty="0">
                <a:solidFill>
                  <a:srgbClr val="0F68B8"/>
                </a:solidFill>
                <a:latin typeface="Bebas Neue" charset="0"/>
                <a:ea typeface="Bebas Neue" charset="0"/>
                <a:cs typeface="Bebas Neue" charset="0"/>
              </a:rPr>
              <a:t>Construcción de micro territorios a partir de cartografía social</a:t>
            </a:r>
            <a:endParaRPr lang="es-ES_tradnl" sz="3200" b="1" dirty="0">
              <a:solidFill>
                <a:srgbClr val="0F68B8"/>
              </a:solidFill>
              <a:latin typeface="Bebas Neue" charset="0"/>
              <a:ea typeface="Bebas Neue" charset="0"/>
              <a:cs typeface="Bebas Neue" charset="0"/>
            </a:endParaRPr>
          </a:p>
        </p:txBody>
      </p:sp>
      <p:sp>
        <p:nvSpPr>
          <p:cNvPr id="5" name="CuadroTexto 4"/>
          <p:cNvSpPr txBox="1"/>
          <p:nvPr/>
        </p:nvSpPr>
        <p:spPr>
          <a:xfrm>
            <a:off x="5436096" y="3579862"/>
            <a:ext cx="3707904" cy="1563638"/>
          </a:xfrm>
          <a:prstGeom prst="rect">
            <a:avLst/>
          </a:prstGeom>
          <a:solidFill>
            <a:schemeClr val="bg1"/>
          </a:solidFill>
        </p:spPr>
        <p:txBody>
          <a:bodyPr wrap="square" rtlCol="0">
            <a:spAutoFit/>
          </a:bodyPr>
          <a:lstStyle/>
          <a:p>
            <a:endParaRPr lang="es-CO" dirty="0"/>
          </a:p>
        </p:txBody>
      </p:sp>
      <p:pic>
        <p:nvPicPr>
          <p:cNvPr id="6" name="Imagen 5"/>
          <p:cNvPicPr>
            <a:picLocks noChangeAspect="1"/>
          </p:cNvPicPr>
          <p:nvPr/>
        </p:nvPicPr>
        <p:blipFill>
          <a:blip r:embed="rId2"/>
          <a:stretch>
            <a:fillRect/>
          </a:stretch>
        </p:blipFill>
        <p:spPr>
          <a:xfrm>
            <a:off x="899592" y="987573"/>
            <a:ext cx="8136904" cy="4119335"/>
          </a:xfrm>
          <a:prstGeom prst="rect">
            <a:avLst/>
          </a:prstGeom>
        </p:spPr>
      </p:pic>
      <p:sp>
        <p:nvSpPr>
          <p:cNvPr id="7" name="CuadroTexto 6"/>
          <p:cNvSpPr txBox="1"/>
          <p:nvPr/>
        </p:nvSpPr>
        <p:spPr>
          <a:xfrm>
            <a:off x="6228184" y="4770478"/>
            <a:ext cx="1800200" cy="276999"/>
          </a:xfrm>
          <a:prstGeom prst="rect">
            <a:avLst/>
          </a:prstGeom>
          <a:noFill/>
        </p:spPr>
        <p:txBody>
          <a:bodyPr wrap="square" rtlCol="0">
            <a:spAutoFit/>
          </a:bodyPr>
          <a:lstStyle/>
          <a:p>
            <a:pPr algn="ctr"/>
            <a:r>
              <a:rPr lang="es-CO" sz="1200" dirty="0"/>
              <a:t>Fuente: </a:t>
            </a:r>
            <a:r>
              <a:rPr lang="es-CO" sz="1200" b="1" dirty="0"/>
              <a:t>EQ Social</a:t>
            </a:r>
          </a:p>
        </p:txBody>
      </p:sp>
    </p:spTree>
    <p:extLst>
      <p:ext uri="{BB962C8B-B14F-4D97-AF65-F5344CB8AC3E}">
        <p14:creationId xmlns:p14="http://schemas.microsoft.com/office/powerpoint/2010/main" val="191847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500151" y="1354226"/>
            <a:ext cx="7375214" cy="830997"/>
            <a:chOff x="1517266" y="1592908"/>
            <a:chExt cx="7375214" cy="830997"/>
          </a:xfrm>
        </p:grpSpPr>
        <p:sp>
          <p:nvSpPr>
            <p:cNvPr id="2" name="CuadroTexto 1"/>
            <p:cNvSpPr txBox="1"/>
            <p:nvPr/>
          </p:nvSpPr>
          <p:spPr>
            <a:xfrm>
              <a:off x="2051720" y="1716019"/>
              <a:ext cx="6840760" cy="584775"/>
            </a:xfrm>
            <a:prstGeom prst="rect">
              <a:avLst/>
            </a:prstGeom>
            <a:noFill/>
          </p:spPr>
          <p:txBody>
            <a:bodyPr wrap="square" rtlCol="0">
              <a:spAutoFit/>
            </a:bodyPr>
            <a:lstStyle/>
            <a:p>
              <a:pPr lvl="0" algn="l"/>
              <a:r>
                <a:rPr lang="es-ES_tradnl" sz="3200" dirty="0">
                  <a:solidFill>
                    <a:schemeClr val="tx1">
                      <a:lumMod val="65000"/>
                      <a:lumOff val="35000"/>
                    </a:schemeClr>
                  </a:solidFill>
                  <a:latin typeface="Work Sans" charset="0"/>
                  <a:ea typeface="Work Sans" charset="0"/>
                  <a:cs typeface="Work Sans" charset="0"/>
                </a:rPr>
                <a:t>Iniciativa de datos abiertos de Colombia</a:t>
              </a:r>
              <a:r>
                <a:rPr lang="es-ES_tradnl" sz="3200" b="1" baseline="0" dirty="0">
                  <a:solidFill>
                    <a:schemeClr val="tx1">
                      <a:lumMod val="65000"/>
                      <a:lumOff val="35000"/>
                    </a:schemeClr>
                  </a:solidFill>
                  <a:latin typeface="Work Sans" charset="0"/>
                  <a:ea typeface="Work Sans" charset="0"/>
                  <a:cs typeface="Work Sans" charset="0"/>
                </a:rPr>
                <a:t> </a:t>
              </a:r>
              <a:endParaRPr lang="es-ES_tradnl" sz="3200" b="1" dirty="0">
                <a:solidFill>
                  <a:schemeClr val="tx1">
                    <a:lumMod val="65000"/>
                    <a:lumOff val="35000"/>
                  </a:schemeClr>
                </a:solidFill>
                <a:latin typeface="Work Sans" charset="0"/>
                <a:ea typeface="Work Sans" charset="0"/>
                <a:cs typeface="Work Sans" charset="0"/>
              </a:endParaRPr>
            </a:p>
          </p:txBody>
        </p:sp>
        <p:sp>
          <p:nvSpPr>
            <p:cNvPr id="3" name="CuadroTexto 2"/>
            <p:cNvSpPr txBox="1"/>
            <p:nvPr/>
          </p:nvSpPr>
          <p:spPr>
            <a:xfrm>
              <a:off x="1517266" y="1592908"/>
              <a:ext cx="840581" cy="830997"/>
            </a:xfrm>
            <a:prstGeom prst="rect">
              <a:avLst/>
            </a:prstGeom>
            <a:noFill/>
          </p:spPr>
          <p:txBody>
            <a:bodyPr wrap="square" rtlCol="0">
              <a:spAutoFit/>
            </a:bodyPr>
            <a:lstStyle/>
            <a:p>
              <a:r>
                <a:rPr lang="es-ES_tradnl" sz="4800" dirty="0">
                  <a:solidFill>
                    <a:srgbClr val="0F68B8"/>
                  </a:solidFill>
                  <a:latin typeface="Bebas Neue" charset="0"/>
                  <a:ea typeface="Bebas Neue" charset="0"/>
                  <a:cs typeface="Bebas Neue" charset="0"/>
                </a:rPr>
                <a:t>1</a:t>
              </a:r>
            </a:p>
          </p:txBody>
        </p:sp>
      </p:grpSp>
      <p:sp>
        <p:nvSpPr>
          <p:cNvPr id="4" name="CuadroTexto 3"/>
          <p:cNvSpPr txBox="1"/>
          <p:nvPr/>
        </p:nvSpPr>
        <p:spPr>
          <a:xfrm>
            <a:off x="4650484" y="1407"/>
            <a:ext cx="4493516" cy="769441"/>
          </a:xfrm>
          <a:prstGeom prst="rect">
            <a:avLst/>
          </a:prstGeom>
          <a:noFill/>
        </p:spPr>
        <p:txBody>
          <a:bodyPr wrap="square" rtlCol="0">
            <a:spAutoFit/>
          </a:bodyPr>
          <a:lstStyle/>
          <a:p>
            <a:pPr algn="ctr"/>
            <a:r>
              <a:rPr lang="es-ES_tradnl" sz="4400" b="1" dirty="0">
                <a:solidFill>
                  <a:srgbClr val="0F68B8"/>
                </a:solidFill>
                <a:latin typeface="Bebas Neue" charset="0"/>
                <a:ea typeface="Bebas Neue" charset="0"/>
                <a:cs typeface="Bebas Neue" charset="0"/>
              </a:rPr>
              <a:t>AGENDA</a:t>
            </a:r>
          </a:p>
        </p:txBody>
      </p:sp>
      <p:grpSp>
        <p:nvGrpSpPr>
          <p:cNvPr id="6" name="Grupo 5"/>
          <p:cNvGrpSpPr/>
          <p:nvPr/>
        </p:nvGrpSpPr>
        <p:grpSpPr>
          <a:xfrm>
            <a:off x="1500151" y="2185223"/>
            <a:ext cx="7375214" cy="830997"/>
            <a:chOff x="1517266" y="1592908"/>
            <a:chExt cx="7375214" cy="830997"/>
          </a:xfrm>
        </p:grpSpPr>
        <p:sp>
          <p:nvSpPr>
            <p:cNvPr id="7" name="CuadroTexto 6"/>
            <p:cNvSpPr txBox="1"/>
            <p:nvPr/>
          </p:nvSpPr>
          <p:spPr>
            <a:xfrm>
              <a:off x="2051720" y="1716019"/>
              <a:ext cx="6840760" cy="584775"/>
            </a:xfrm>
            <a:prstGeom prst="rect">
              <a:avLst/>
            </a:prstGeom>
            <a:noFill/>
          </p:spPr>
          <p:txBody>
            <a:bodyPr wrap="square" rtlCol="0">
              <a:spAutoFit/>
            </a:bodyPr>
            <a:lstStyle/>
            <a:p>
              <a:pPr lvl="0" algn="l"/>
              <a:r>
                <a:rPr lang="es-ES_tradnl" sz="3200" dirty="0">
                  <a:solidFill>
                    <a:schemeClr val="tx1">
                      <a:lumMod val="65000"/>
                      <a:lumOff val="35000"/>
                    </a:schemeClr>
                  </a:solidFill>
                  <a:latin typeface="Work Sans" charset="0"/>
                  <a:ea typeface="Work Sans" charset="0"/>
                  <a:cs typeface="Work Sans" charset="0"/>
                </a:rPr>
                <a:t>Sociedad espacialmente habilitada</a:t>
              </a:r>
              <a:endParaRPr lang="es-ES_tradnl" sz="3200" b="1" dirty="0">
                <a:solidFill>
                  <a:schemeClr val="tx1">
                    <a:lumMod val="65000"/>
                    <a:lumOff val="35000"/>
                  </a:schemeClr>
                </a:solidFill>
                <a:latin typeface="Work Sans" charset="0"/>
                <a:ea typeface="Work Sans" charset="0"/>
                <a:cs typeface="Work Sans" charset="0"/>
              </a:endParaRPr>
            </a:p>
          </p:txBody>
        </p:sp>
        <p:sp>
          <p:nvSpPr>
            <p:cNvPr id="8" name="CuadroTexto 7"/>
            <p:cNvSpPr txBox="1"/>
            <p:nvPr/>
          </p:nvSpPr>
          <p:spPr>
            <a:xfrm>
              <a:off x="1517266" y="1592908"/>
              <a:ext cx="840581" cy="830997"/>
            </a:xfrm>
            <a:prstGeom prst="rect">
              <a:avLst/>
            </a:prstGeom>
            <a:noFill/>
          </p:spPr>
          <p:txBody>
            <a:bodyPr wrap="square" rtlCol="0">
              <a:spAutoFit/>
            </a:bodyPr>
            <a:lstStyle/>
            <a:p>
              <a:r>
                <a:rPr lang="es-ES_tradnl" sz="4800" dirty="0">
                  <a:solidFill>
                    <a:srgbClr val="0F68B8"/>
                  </a:solidFill>
                  <a:latin typeface="Bebas Neue" charset="0"/>
                  <a:ea typeface="Bebas Neue" charset="0"/>
                  <a:cs typeface="Bebas Neue" charset="0"/>
                </a:rPr>
                <a:t>2</a:t>
              </a:r>
            </a:p>
          </p:txBody>
        </p:sp>
      </p:grpSp>
      <p:grpSp>
        <p:nvGrpSpPr>
          <p:cNvPr id="9" name="Grupo 8"/>
          <p:cNvGrpSpPr/>
          <p:nvPr/>
        </p:nvGrpSpPr>
        <p:grpSpPr>
          <a:xfrm>
            <a:off x="1500151" y="3016220"/>
            <a:ext cx="7375214" cy="830997"/>
            <a:chOff x="1517266" y="1592908"/>
            <a:chExt cx="7375214" cy="830997"/>
          </a:xfrm>
        </p:grpSpPr>
        <p:sp>
          <p:nvSpPr>
            <p:cNvPr id="10" name="CuadroTexto 9"/>
            <p:cNvSpPr txBox="1"/>
            <p:nvPr/>
          </p:nvSpPr>
          <p:spPr>
            <a:xfrm>
              <a:off x="2051720" y="1716019"/>
              <a:ext cx="6840760" cy="584775"/>
            </a:xfrm>
            <a:prstGeom prst="rect">
              <a:avLst/>
            </a:prstGeom>
            <a:noFill/>
          </p:spPr>
          <p:txBody>
            <a:bodyPr wrap="square" rtlCol="0">
              <a:spAutoFit/>
            </a:bodyPr>
            <a:lstStyle/>
            <a:p>
              <a:pPr lvl="0" algn="l"/>
              <a:r>
                <a:rPr lang="es-ES_tradnl" sz="3200" baseline="0" dirty="0">
                  <a:solidFill>
                    <a:schemeClr val="tx1">
                      <a:lumMod val="65000"/>
                      <a:lumOff val="35000"/>
                    </a:schemeClr>
                  </a:solidFill>
                  <a:latin typeface="Work Sans" charset="0"/>
                  <a:ea typeface="Work Sans" charset="0"/>
                  <a:cs typeface="Work Sans" charset="0"/>
                </a:rPr>
                <a:t>Democracia Digital</a:t>
              </a:r>
              <a:endParaRPr lang="es-ES_tradnl" sz="3200" dirty="0">
                <a:solidFill>
                  <a:schemeClr val="tx1">
                    <a:lumMod val="65000"/>
                    <a:lumOff val="35000"/>
                  </a:schemeClr>
                </a:solidFill>
                <a:latin typeface="Work Sans" charset="0"/>
                <a:ea typeface="Work Sans" charset="0"/>
                <a:cs typeface="Work Sans" charset="0"/>
              </a:endParaRPr>
            </a:p>
          </p:txBody>
        </p:sp>
        <p:sp>
          <p:nvSpPr>
            <p:cNvPr id="11" name="CuadroTexto 10"/>
            <p:cNvSpPr txBox="1"/>
            <p:nvPr/>
          </p:nvSpPr>
          <p:spPr>
            <a:xfrm>
              <a:off x="1517266" y="1592908"/>
              <a:ext cx="840581" cy="830997"/>
            </a:xfrm>
            <a:prstGeom prst="rect">
              <a:avLst/>
            </a:prstGeom>
            <a:noFill/>
          </p:spPr>
          <p:txBody>
            <a:bodyPr wrap="square" rtlCol="0">
              <a:spAutoFit/>
            </a:bodyPr>
            <a:lstStyle/>
            <a:p>
              <a:r>
                <a:rPr lang="es-ES_tradnl" sz="4800" dirty="0">
                  <a:solidFill>
                    <a:srgbClr val="0F68B8"/>
                  </a:solidFill>
                  <a:latin typeface="Bebas Neue" charset="0"/>
                  <a:ea typeface="Bebas Neue" charset="0"/>
                  <a:cs typeface="Bebas Neue" charset="0"/>
                </a:rPr>
                <a:t>3</a:t>
              </a:r>
            </a:p>
          </p:txBody>
        </p:sp>
      </p:grpSp>
      <p:grpSp>
        <p:nvGrpSpPr>
          <p:cNvPr id="12" name="Grupo 11"/>
          <p:cNvGrpSpPr/>
          <p:nvPr/>
        </p:nvGrpSpPr>
        <p:grpSpPr>
          <a:xfrm>
            <a:off x="1500151" y="3847217"/>
            <a:ext cx="7375214" cy="830997"/>
            <a:chOff x="1517266" y="1592908"/>
            <a:chExt cx="7375214" cy="830997"/>
          </a:xfrm>
        </p:grpSpPr>
        <p:sp>
          <p:nvSpPr>
            <p:cNvPr id="13" name="CuadroTexto 12"/>
            <p:cNvSpPr txBox="1"/>
            <p:nvPr/>
          </p:nvSpPr>
          <p:spPr>
            <a:xfrm>
              <a:off x="2051720" y="1716019"/>
              <a:ext cx="6840760" cy="584775"/>
            </a:xfrm>
            <a:prstGeom prst="rect">
              <a:avLst/>
            </a:prstGeom>
            <a:noFill/>
          </p:spPr>
          <p:txBody>
            <a:bodyPr wrap="square" rtlCol="0">
              <a:spAutoFit/>
            </a:bodyPr>
            <a:lstStyle/>
            <a:p>
              <a:pPr lvl="0" algn="l"/>
              <a:r>
                <a:rPr lang="es-ES_tradnl" sz="3200" dirty="0">
                  <a:solidFill>
                    <a:schemeClr val="tx1">
                      <a:lumMod val="65000"/>
                      <a:lumOff val="35000"/>
                    </a:schemeClr>
                  </a:solidFill>
                  <a:latin typeface="Work Sans" charset="0"/>
                  <a:ea typeface="Work Sans" charset="0"/>
                  <a:cs typeface="Work Sans" charset="0"/>
                </a:rPr>
                <a:t>Colaboración </a:t>
              </a:r>
              <a:endParaRPr lang="es-ES_tradnl" sz="3200" b="1" dirty="0">
                <a:solidFill>
                  <a:schemeClr val="tx1">
                    <a:lumMod val="65000"/>
                    <a:lumOff val="35000"/>
                  </a:schemeClr>
                </a:solidFill>
                <a:latin typeface="Work Sans" charset="0"/>
                <a:ea typeface="Work Sans" charset="0"/>
                <a:cs typeface="Work Sans" charset="0"/>
              </a:endParaRPr>
            </a:p>
          </p:txBody>
        </p:sp>
        <p:sp>
          <p:nvSpPr>
            <p:cNvPr id="14" name="CuadroTexto 13"/>
            <p:cNvSpPr txBox="1"/>
            <p:nvPr/>
          </p:nvSpPr>
          <p:spPr>
            <a:xfrm>
              <a:off x="1517266" y="1592908"/>
              <a:ext cx="840581" cy="830997"/>
            </a:xfrm>
            <a:prstGeom prst="rect">
              <a:avLst/>
            </a:prstGeom>
            <a:noFill/>
          </p:spPr>
          <p:txBody>
            <a:bodyPr wrap="square" rtlCol="0">
              <a:spAutoFit/>
            </a:bodyPr>
            <a:lstStyle/>
            <a:p>
              <a:r>
                <a:rPr lang="es-ES_tradnl" sz="4800" dirty="0">
                  <a:solidFill>
                    <a:srgbClr val="0F68B8"/>
                  </a:solidFill>
                  <a:latin typeface="Bebas Neue" charset="0"/>
                  <a:ea typeface="Bebas Neue" charset="0"/>
                  <a:cs typeface="Bebas Neue" charset="0"/>
                </a:rPr>
                <a:t>4</a:t>
              </a:r>
            </a:p>
          </p:txBody>
        </p:sp>
      </p:grpSp>
    </p:spTree>
    <p:extLst>
      <p:ext uri="{BB962C8B-B14F-4D97-AF65-F5344CB8AC3E}">
        <p14:creationId xmlns:p14="http://schemas.microsoft.com/office/powerpoint/2010/main" val="32851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0484" y="61095"/>
            <a:ext cx="4493516" cy="707886"/>
          </a:xfrm>
          <a:prstGeom prst="rect">
            <a:avLst/>
          </a:prstGeom>
          <a:noFill/>
        </p:spPr>
        <p:txBody>
          <a:bodyPr wrap="square" rtlCol="0">
            <a:spAutoFit/>
          </a:bodyPr>
          <a:lstStyle/>
          <a:p>
            <a:pPr algn="ctr"/>
            <a:r>
              <a:rPr lang="es-ES_tradnl" sz="2000" b="1" dirty="0">
                <a:solidFill>
                  <a:srgbClr val="0F68B8"/>
                </a:solidFill>
                <a:latin typeface="Bebas Neue" charset="0"/>
                <a:ea typeface="Bebas Neue" charset="0"/>
                <a:cs typeface="Bebas Neue" charset="0"/>
              </a:rPr>
              <a:t>El reto de la democratización de la información</a:t>
            </a:r>
            <a:endParaRPr lang="es-ES_tradnl" sz="3200" b="1" dirty="0">
              <a:solidFill>
                <a:srgbClr val="0F68B8"/>
              </a:solidFill>
              <a:latin typeface="Bebas Neue" charset="0"/>
              <a:ea typeface="Bebas Neue" charset="0"/>
              <a:cs typeface="Bebas Neue" charset="0"/>
            </a:endParaRPr>
          </a:p>
        </p:txBody>
      </p:sp>
      <p:pic>
        <p:nvPicPr>
          <p:cNvPr id="4098"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203598"/>
            <a:ext cx="4680520" cy="35103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n para postpanoptico"/>
          <p:cNvPicPr>
            <a:picLocks noChangeAspect="1" noChangeArrowheads="1"/>
          </p:cNvPicPr>
          <p:nvPr/>
        </p:nvPicPr>
        <p:blipFill rotWithShape="1">
          <a:blip r:embed="rId3">
            <a:extLst>
              <a:ext uri="{28A0092B-C50C-407E-A947-70E740481C1C}">
                <a14:useLocalDpi xmlns:a14="http://schemas.microsoft.com/office/drawing/2010/main" val="0"/>
              </a:ext>
            </a:extLst>
          </a:blip>
          <a:srcRect b="5641"/>
          <a:stretch/>
        </p:blipFill>
        <p:spPr bwMode="auto">
          <a:xfrm>
            <a:off x="2339752" y="1302609"/>
            <a:ext cx="4680520"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56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98"/>
                                        </p:tgtEl>
                                      </p:cBhvr>
                                    </p:animEffect>
                                    <p:set>
                                      <p:cBhvr>
                                        <p:cTn id="7" dur="1" fill="hold">
                                          <p:stCondLst>
                                            <p:cond delay="499"/>
                                          </p:stCondLst>
                                        </p:cTn>
                                        <p:tgtEl>
                                          <p:spTgt spid="4098"/>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 calcmode="lin" valueType="num">
                                      <p:cBhvr additive="base">
                                        <p:cTn id="10" dur="500" fill="hold"/>
                                        <p:tgtEl>
                                          <p:spTgt spid="4102"/>
                                        </p:tgtEl>
                                        <p:attrNameLst>
                                          <p:attrName>ppt_x</p:attrName>
                                        </p:attrNameLst>
                                      </p:cBhvr>
                                      <p:tavLst>
                                        <p:tav tm="0">
                                          <p:val>
                                            <p:strVal val="#ppt_x"/>
                                          </p:val>
                                        </p:tav>
                                        <p:tav tm="100000">
                                          <p:val>
                                            <p:strVal val="#ppt_x"/>
                                          </p:val>
                                        </p:tav>
                                      </p:tavLst>
                                    </p:anim>
                                    <p:anim calcmode="lin" valueType="num">
                                      <p:cBhvr additive="base">
                                        <p:cTn id="11"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2188321"/>
            <a:ext cx="9144000" cy="1631216"/>
          </a:xfrm>
          <a:prstGeom prst="rect">
            <a:avLst/>
          </a:prstGeom>
          <a:noFill/>
        </p:spPr>
        <p:txBody>
          <a:bodyPr wrap="square" rtlCol="0">
            <a:spAutoFit/>
          </a:bodyPr>
          <a:lstStyle/>
          <a:p>
            <a:pPr lvl="0" algn="ctr"/>
            <a:r>
              <a:rPr lang="es-ES_tradnl" sz="4000" b="1" dirty="0">
                <a:solidFill>
                  <a:schemeClr val="tx1">
                    <a:lumMod val="65000"/>
                    <a:lumOff val="35000"/>
                  </a:schemeClr>
                </a:solidFill>
                <a:latin typeface="Work Sans" charset="0"/>
                <a:ea typeface="Work Sans" charset="0"/>
                <a:cs typeface="Work Sans" charset="0"/>
              </a:rPr>
              <a:t>GRACIAS</a:t>
            </a:r>
          </a:p>
          <a:p>
            <a:pPr lvl="0" algn="ctr"/>
            <a:r>
              <a:rPr lang="es-ES_tradnl" sz="2000" dirty="0">
                <a:solidFill>
                  <a:schemeClr val="tx1">
                    <a:lumMod val="65000"/>
                    <a:lumOff val="35000"/>
                  </a:schemeClr>
                </a:solidFill>
                <a:latin typeface="Work Sans" charset="0"/>
                <a:ea typeface="Work Sans" charset="0"/>
                <a:cs typeface="Work Sans" charset="0"/>
              </a:rPr>
              <a:t>Oscar Giovanni Ramirez Zarate</a:t>
            </a:r>
          </a:p>
          <a:p>
            <a:pPr lvl="0" algn="ctr"/>
            <a:r>
              <a:rPr lang="es-ES_tradnl" sz="2000" dirty="0">
                <a:solidFill>
                  <a:schemeClr val="tx1">
                    <a:lumMod val="65000"/>
                    <a:lumOff val="35000"/>
                  </a:schemeClr>
                </a:solidFill>
                <a:latin typeface="Work Sans" charset="0"/>
                <a:ea typeface="Work Sans" charset="0"/>
                <a:cs typeface="Work Sans" charset="0"/>
                <a:hlinkClick r:id="rId2"/>
              </a:rPr>
              <a:t>oramirez@mintic.gov.co</a:t>
            </a:r>
            <a:endParaRPr lang="es-ES_tradnl" sz="2000" dirty="0">
              <a:solidFill>
                <a:schemeClr val="tx1">
                  <a:lumMod val="65000"/>
                  <a:lumOff val="35000"/>
                </a:schemeClr>
              </a:solidFill>
              <a:latin typeface="Work Sans" charset="0"/>
              <a:ea typeface="Work Sans" charset="0"/>
              <a:cs typeface="Work Sans" charset="0"/>
            </a:endParaRPr>
          </a:p>
          <a:p>
            <a:pPr lvl="0" algn="ctr"/>
            <a:r>
              <a:rPr lang="es-ES_tradnl" sz="2000" dirty="0">
                <a:solidFill>
                  <a:schemeClr val="tx1">
                    <a:lumMod val="65000"/>
                    <a:lumOff val="35000"/>
                  </a:schemeClr>
                </a:solidFill>
                <a:latin typeface="Work Sans" charset="0"/>
                <a:ea typeface="Work Sans" charset="0"/>
                <a:cs typeface="Work Sans" charset="0"/>
                <a:hlinkClick r:id="rId3"/>
              </a:rPr>
              <a:t>@oscarg777</a:t>
            </a:r>
            <a:r>
              <a:rPr lang="es-ES_tradnl" sz="2000" dirty="0">
                <a:solidFill>
                  <a:schemeClr val="tx1">
                    <a:lumMod val="65000"/>
                    <a:lumOff val="35000"/>
                  </a:schemeClr>
                </a:solidFill>
                <a:latin typeface="Work Sans" charset="0"/>
                <a:ea typeface="Work Sans" charset="0"/>
                <a:cs typeface="Work Sans" charset="0"/>
              </a:rPr>
              <a:t> </a:t>
            </a:r>
          </a:p>
        </p:txBody>
      </p:sp>
    </p:spTree>
    <p:extLst>
      <p:ext uri="{BB962C8B-B14F-4D97-AF65-F5344CB8AC3E}">
        <p14:creationId xmlns:p14="http://schemas.microsoft.com/office/powerpoint/2010/main" val="188919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2220125"/>
            <a:ext cx="9144000" cy="1323439"/>
          </a:xfrm>
          <a:prstGeom prst="rect">
            <a:avLst/>
          </a:prstGeom>
          <a:noFill/>
        </p:spPr>
        <p:txBody>
          <a:bodyPr wrap="square" rtlCol="0">
            <a:spAutoFit/>
          </a:bodyPr>
          <a:lstStyle/>
          <a:p>
            <a:pPr lvl="0" algn="ctr"/>
            <a:r>
              <a:rPr lang="es-ES_tradnl" sz="4000" b="1" dirty="0">
                <a:solidFill>
                  <a:schemeClr val="tx1">
                    <a:lumMod val="65000"/>
                    <a:lumOff val="35000"/>
                  </a:schemeClr>
                </a:solidFill>
                <a:latin typeface="Work Sans" charset="0"/>
                <a:ea typeface="Work Sans" charset="0"/>
                <a:cs typeface="Work Sans" charset="0"/>
              </a:rPr>
              <a:t>INICIATIVA DE DATOS ABIERTOS DE COLOMBIA</a:t>
            </a:r>
            <a:r>
              <a:rPr lang="es-ES_tradnl" sz="4000" b="1" baseline="0" dirty="0">
                <a:solidFill>
                  <a:schemeClr val="tx1">
                    <a:lumMod val="65000"/>
                    <a:lumOff val="35000"/>
                  </a:schemeClr>
                </a:solidFill>
                <a:latin typeface="Work Sans" charset="0"/>
                <a:ea typeface="Work Sans" charset="0"/>
                <a:cs typeface="Work Sans" charset="0"/>
              </a:rPr>
              <a:t> </a:t>
            </a:r>
            <a:endParaRPr lang="es-ES_tradnl" sz="4000" b="1" dirty="0">
              <a:solidFill>
                <a:schemeClr val="tx1">
                  <a:lumMod val="65000"/>
                  <a:lumOff val="35000"/>
                </a:schemeClr>
              </a:solidFill>
              <a:latin typeface="Work Sans" charset="0"/>
              <a:ea typeface="Work Sans" charset="0"/>
              <a:cs typeface="Work Sans" charset="0"/>
            </a:endParaRPr>
          </a:p>
        </p:txBody>
      </p:sp>
    </p:spTree>
    <p:extLst>
      <p:ext uri="{BB962C8B-B14F-4D97-AF65-F5344CB8AC3E}">
        <p14:creationId xmlns:p14="http://schemas.microsoft.com/office/powerpoint/2010/main" val="208494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650484" y="1407"/>
            <a:ext cx="4493516" cy="584775"/>
          </a:xfrm>
          <a:prstGeom prst="rect">
            <a:avLst/>
          </a:prstGeom>
          <a:noFill/>
        </p:spPr>
        <p:txBody>
          <a:bodyPr wrap="square" rtlCol="0">
            <a:spAutoFit/>
          </a:bodyPr>
          <a:lstStyle/>
          <a:p>
            <a:pPr algn="ctr"/>
            <a:r>
              <a:rPr lang="es-ES_tradnl" sz="3200" b="1" dirty="0">
                <a:solidFill>
                  <a:srgbClr val="0F68B8"/>
                </a:solidFill>
                <a:latin typeface="Bebas Neue" charset="0"/>
                <a:ea typeface="Bebas Neue" charset="0"/>
                <a:cs typeface="Bebas Neue" charset="0"/>
              </a:rPr>
              <a:t>Datos Abiertos Colombia</a:t>
            </a:r>
            <a:endParaRPr lang="es-ES_tradnl" sz="4400" b="1" dirty="0">
              <a:solidFill>
                <a:srgbClr val="0F68B8"/>
              </a:solidFill>
              <a:latin typeface="Bebas Neue" charset="0"/>
              <a:ea typeface="Bebas Neue" charset="0"/>
              <a:cs typeface="Bebas Neue" charset="0"/>
            </a:endParaRPr>
          </a:p>
        </p:txBody>
      </p:sp>
      <p:pic>
        <p:nvPicPr>
          <p:cNvPr id="2" name="Imagen 1"/>
          <p:cNvPicPr>
            <a:picLocks noChangeAspect="1"/>
          </p:cNvPicPr>
          <p:nvPr/>
        </p:nvPicPr>
        <p:blipFill>
          <a:blip r:embed="rId2"/>
          <a:stretch>
            <a:fillRect/>
          </a:stretch>
        </p:blipFill>
        <p:spPr>
          <a:xfrm>
            <a:off x="-202554" y="435363"/>
            <a:ext cx="8766798" cy="4392488"/>
          </a:xfrm>
          <a:prstGeom prst="rect">
            <a:avLst/>
          </a:prstGeom>
        </p:spPr>
      </p:pic>
    </p:spTree>
    <p:extLst>
      <p:ext uri="{BB962C8B-B14F-4D97-AF65-F5344CB8AC3E}">
        <p14:creationId xmlns:p14="http://schemas.microsoft.com/office/powerpoint/2010/main" val="328636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650484" y="1407"/>
            <a:ext cx="4493516" cy="584775"/>
          </a:xfrm>
          <a:prstGeom prst="rect">
            <a:avLst/>
          </a:prstGeom>
          <a:noFill/>
        </p:spPr>
        <p:txBody>
          <a:bodyPr wrap="square" rtlCol="0">
            <a:spAutoFit/>
          </a:bodyPr>
          <a:lstStyle/>
          <a:p>
            <a:pPr algn="ctr"/>
            <a:r>
              <a:rPr lang="es-ES_tradnl" sz="3200" b="1" dirty="0">
                <a:solidFill>
                  <a:srgbClr val="0F68B8"/>
                </a:solidFill>
                <a:latin typeface="Bebas Neue" charset="0"/>
                <a:ea typeface="Bebas Neue" charset="0"/>
                <a:cs typeface="Bebas Neue" charset="0"/>
              </a:rPr>
              <a:t>Datos Abiertos Colombia</a:t>
            </a:r>
            <a:endParaRPr lang="es-ES_tradnl" sz="4400" b="1" dirty="0">
              <a:solidFill>
                <a:srgbClr val="0F68B8"/>
              </a:solidFill>
              <a:latin typeface="Bebas Neue" charset="0"/>
              <a:ea typeface="Bebas Neue" charset="0"/>
              <a:cs typeface="Bebas Neue" charset="0"/>
            </a:endParaRPr>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6893" r="4019" b="13680"/>
          <a:stretch/>
        </p:blipFill>
        <p:spPr>
          <a:xfrm>
            <a:off x="179512" y="771550"/>
            <a:ext cx="8656455" cy="3744416"/>
          </a:xfrm>
          <a:prstGeom prst="rect">
            <a:avLst/>
          </a:prstGeom>
        </p:spPr>
      </p:pic>
    </p:spTree>
    <p:extLst>
      <p:ext uri="{BB962C8B-B14F-4D97-AF65-F5344CB8AC3E}">
        <p14:creationId xmlns:p14="http://schemas.microsoft.com/office/powerpoint/2010/main" val="271869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a:blip r:embed="rId2"/>
          <a:stretch>
            <a:fillRect/>
          </a:stretch>
        </p:blipFill>
        <p:spPr>
          <a:xfrm>
            <a:off x="107504" y="1347614"/>
            <a:ext cx="8362290" cy="3081203"/>
          </a:xfrm>
          <a:prstGeom prst="rect">
            <a:avLst/>
          </a:prstGeom>
        </p:spPr>
      </p:pic>
      <p:sp>
        <p:nvSpPr>
          <p:cNvPr id="4" name="CuadroTexto 3"/>
          <p:cNvSpPr txBox="1"/>
          <p:nvPr/>
        </p:nvSpPr>
        <p:spPr>
          <a:xfrm>
            <a:off x="4650484" y="1407"/>
            <a:ext cx="4493516" cy="584775"/>
          </a:xfrm>
          <a:prstGeom prst="rect">
            <a:avLst/>
          </a:prstGeom>
          <a:noFill/>
        </p:spPr>
        <p:txBody>
          <a:bodyPr wrap="square" rtlCol="0">
            <a:spAutoFit/>
          </a:bodyPr>
          <a:lstStyle/>
          <a:p>
            <a:pPr algn="ctr"/>
            <a:r>
              <a:rPr lang="es-ES_tradnl" sz="3200" b="1" dirty="0">
                <a:solidFill>
                  <a:srgbClr val="0F68B8"/>
                </a:solidFill>
                <a:latin typeface="Bebas Neue" charset="0"/>
                <a:ea typeface="Bebas Neue" charset="0"/>
                <a:cs typeface="Bebas Neue" charset="0"/>
              </a:rPr>
              <a:t>Datos Abiertos Colombia</a:t>
            </a:r>
            <a:endParaRPr lang="es-ES_tradnl" sz="4400" b="1" dirty="0">
              <a:solidFill>
                <a:srgbClr val="0F68B8"/>
              </a:solidFill>
              <a:latin typeface="Bebas Neue" charset="0"/>
              <a:ea typeface="Bebas Neue" charset="0"/>
              <a:cs typeface="Bebas Neue" charset="0"/>
            </a:endParaRPr>
          </a:p>
        </p:txBody>
      </p:sp>
      <p:sp>
        <p:nvSpPr>
          <p:cNvPr id="20" name="CuadroTexto 19"/>
          <p:cNvSpPr txBox="1"/>
          <p:nvPr/>
        </p:nvSpPr>
        <p:spPr>
          <a:xfrm>
            <a:off x="130993" y="4515966"/>
            <a:ext cx="3168352" cy="523220"/>
          </a:xfrm>
          <a:prstGeom prst="rect">
            <a:avLst/>
          </a:prstGeom>
          <a:noFill/>
        </p:spPr>
        <p:txBody>
          <a:bodyPr wrap="square" rtlCol="0">
            <a:spAutoFit/>
          </a:bodyPr>
          <a:lstStyle/>
          <a:p>
            <a:pPr algn="ctr"/>
            <a:r>
              <a:rPr lang="en-US" sz="2800" dirty="0">
                <a:hlinkClick r:id="rId3"/>
              </a:rPr>
              <a:t>www.datos.gov.co</a:t>
            </a:r>
            <a:r>
              <a:rPr lang="en-US" sz="2800" dirty="0"/>
              <a:t>   </a:t>
            </a:r>
            <a:endParaRPr lang="es-CO" sz="2800" dirty="0"/>
          </a:p>
        </p:txBody>
      </p:sp>
    </p:spTree>
    <p:extLst>
      <p:ext uri="{BB962C8B-B14F-4D97-AF65-F5344CB8AC3E}">
        <p14:creationId xmlns:p14="http://schemas.microsoft.com/office/powerpoint/2010/main" val="176779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650484" y="1407"/>
            <a:ext cx="4493516" cy="584775"/>
          </a:xfrm>
          <a:prstGeom prst="rect">
            <a:avLst/>
          </a:prstGeom>
          <a:noFill/>
        </p:spPr>
        <p:txBody>
          <a:bodyPr wrap="square" rtlCol="0">
            <a:spAutoFit/>
          </a:bodyPr>
          <a:lstStyle/>
          <a:p>
            <a:pPr algn="ctr"/>
            <a:r>
              <a:rPr lang="es-ES_tradnl" sz="3200" b="1" dirty="0">
                <a:solidFill>
                  <a:srgbClr val="0F68B8"/>
                </a:solidFill>
                <a:latin typeface="Bebas Neue" charset="0"/>
                <a:ea typeface="Bebas Neue" charset="0"/>
                <a:cs typeface="Bebas Neue" charset="0"/>
              </a:rPr>
              <a:t>Datos Abiertos Colombia</a:t>
            </a:r>
            <a:endParaRPr lang="es-ES_tradnl" sz="4400" b="1" dirty="0">
              <a:solidFill>
                <a:srgbClr val="0F68B8"/>
              </a:solidFill>
              <a:latin typeface="Bebas Neue" charset="0"/>
              <a:ea typeface="Bebas Neue" charset="0"/>
              <a:cs typeface="Bebas Neue" charset="0"/>
            </a:endParaRPr>
          </a:p>
        </p:txBody>
      </p:sp>
      <p:pic>
        <p:nvPicPr>
          <p:cNvPr id="3" name="Imagen 2"/>
          <p:cNvPicPr>
            <a:picLocks noChangeAspect="1"/>
          </p:cNvPicPr>
          <p:nvPr/>
        </p:nvPicPr>
        <p:blipFill>
          <a:blip r:embed="rId3"/>
          <a:stretch>
            <a:fillRect/>
          </a:stretch>
        </p:blipFill>
        <p:spPr>
          <a:xfrm>
            <a:off x="179512" y="1950922"/>
            <a:ext cx="2503730" cy="2448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n 1"/>
          <p:cNvPicPr>
            <a:picLocks noChangeAspect="1"/>
          </p:cNvPicPr>
          <p:nvPr/>
        </p:nvPicPr>
        <p:blipFill rotWithShape="1">
          <a:blip r:embed="rId4"/>
          <a:srcRect b="50000"/>
          <a:stretch/>
        </p:blipFill>
        <p:spPr>
          <a:xfrm>
            <a:off x="3116449" y="778604"/>
            <a:ext cx="2088232" cy="1727956"/>
          </a:xfrm>
          <a:prstGeom prst="rect">
            <a:avLst/>
          </a:prstGeom>
        </p:spPr>
      </p:pic>
      <p:pic>
        <p:nvPicPr>
          <p:cNvPr id="6" name="Imagen 5"/>
          <p:cNvPicPr>
            <a:picLocks noChangeAspect="1"/>
          </p:cNvPicPr>
          <p:nvPr/>
        </p:nvPicPr>
        <p:blipFill rotWithShape="1">
          <a:blip r:embed="rId5"/>
          <a:srcRect b="50000"/>
          <a:stretch/>
        </p:blipFill>
        <p:spPr>
          <a:xfrm>
            <a:off x="5724128" y="816581"/>
            <a:ext cx="2599256" cy="1652003"/>
          </a:xfrm>
          <a:prstGeom prst="rect">
            <a:avLst/>
          </a:prstGeom>
        </p:spPr>
      </p:pic>
      <p:pic>
        <p:nvPicPr>
          <p:cNvPr id="7" name="Imagen 6"/>
          <p:cNvPicPr>
            <a:picLocks noChangeAspect="1"/>
          </p:cNvPicPr>
          <p:nvPr/>
        </p:nvPicPr>
        <p:blipFill>
          <a:blip r:embed="rId6"/>
          <a:stretch>
            <a:fillRect/>
          </a:stretch>
        </p:blipFill>
        <p:spPr>
          <a:xfrm>
            <a:off x="3066947" y="2684874"/>
            <a:ext cx="2187236" cy="1714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Imagen relacionada"/>
          <p:cNvPicPr>
            <a:picLocks noChangeAspect="1" noChangeArrowheads="1"/>
          </p:cNvPicPr>
          <p:nvPr/>
        </p:nvPicPr>
        <p:blipFill rotWithShape="1">
          <a:blip r:embed="rId7">
            <a:extLst>
              <a:ext uri="{28A0092B-C50C-407E-A947-70E740481C1C}">
                <a14:useLocalDpi xmlns:a14="http://schemas.microsoft.com/office/drawing/2010/main" val="0"/>
              </a:ext>
            </a:extLst>
          </a:blip>
          <a:srcRect t="4213"/>
          <a:stretch/>
        </p:blipFill>
        <p:spPr bwMode="auto">
          <a:xfrm>
            <a:off x="5830397" y="2826126"/>
            <a:ext cx="2386718" cy="1257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49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650484" y="1407"/>
            <a:ext cx="4493516" cy="1077218"/>
          </a:xfrm>
          <a:prstGeom prst="rect">
            <a:avLst/>
          </a:prstGeom>
          <a:noFill/>
        </p:spPr>
        <p:txBody>
          <a:bodyPr wrap="square" rtlCol="0">
            <a:spAutoFit/>
          </a:bodyPr>
          <a:lstStyle/>
          <a:p>
            <a:pPr algn="ctr"/>
            <a:r>
              <a:rPr lang="es-ES_tradnl" sz="3200" b="1" dirty="0">
                <a:solidFill>
                  <a:srgbClr val="0F68B8"/>
                </a:solidFill>
                <a:latin typeface="Bebas Neue" charset="0"/>
                <a:ea typeface="Bebas Neue" charset="0"/>
                <a:cs typeface="Bebas Neue" charset="0"/>
              </a:rPr>
              <a:t>ACCESO A DATOS EN TIEMPO REAL</a:t>
            </a:r>
            <a:endParaRPr lang="es-ES_tradnl" sz="4400" b="1" dirty="0">
              <a:solidFill>
                <a:srgbClr val="0F68B8"/>
              </a:solidFill>
              <a:latin typeface="Bebas Neue" charset="0"/>
              <a:ea typeface="Bebas Neue" charset="0"/>
              <a:cs typeface="Bebas Neue" charset="0"/>
            </a:endParaRPr>
          </a:p>
        </p:txBody>
      </p:sp>
      <p:pic>
        <p:nvPicPr>
          <p:cNvPr id="3" name="Imagen 2"/>
          <p:cNvPicPr>
            <a:picLocks noChangeAspect="1"/>
          </p:cNvPicPr>
          <p:nvPr/>
        </p:nvPicPr>
        <p:blipFill>
          <a:blip r:embed="rId3"/>
          <a:stretch>
            <a:fillRect/>
          </a:stretch>
        </p:blipFill>
        <p:spPr>
          <a:xfrm>
            <a:off x="1619671" y="1389223"/>
            <a:ext cx="5647389" cy="3109016"/>
          </a:xfrm>
          <a:prstGeom prst="rect">
            <a:avLst/>
          </a:prstGeom>
        </p:spPr>
      </p:pic>
      <p:pic>
        <p:nvPicPr>
          <p:cNvPr id="2" name="Imagen 1"/>
          <p:cNvPicPr>
            <a:picLocks noChangeAspect="1"/>
          </p:cNvPicPr>
          <p:nvPr/>
        </p:nvPicPr>
        <p:blipFill>
          <a:blip r:embed="rId4"/>
          <a:stretch>
            <a:fillRect/>
          </a:stretch>
        </p:blipFill>
        <p:spPr>
          <a:xfrm>
            <a:off x="6732240" y="1203598"/>
            <a:ext cx="1872208" cy="1087088"/>
          </a:xfrm>
          <a:prstGeom prst="rect">
            <a:avLst/>
          </a:prstGeom>
        </p:spPr>
      </p:pic>
    </p:spTree>
    <p:extLst>
      <p:ext uri="{BB962C8B-B14F-4D97-AF65-F5344CB8AC3E}">
        <p14:creationId xmlns:p14="http://schemas.microsoft.com/office/powerpoint/2010/main" val="54880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2220125"/>
            <a:ext cx="9144000" cy="707886"/>
          </a:xfrm>
          <a:prstGeom prst="rect">
            <a:avLst/>
          </a:prstGeom>
          <a:noFill/>
        </p:spPr>
        <p:txBody>
          <a:bodyPr wrap="square" rtlCol="0">
            <a:spAutoFit/>
          </a:bodyPr>
          <a:lstStyle/>
          <a:p>
            <a:pPr lvl="0" algn="ctr"/>
            <a:r>
              <a:rPr lang="es-ES_tradnl" sz="4000" b="1" dirty="0">
                <a:solidFill>
                  <a:schemeClr val="tx1">
                    <a:lumMod val="65000"/>
                    <a:lumOff val="35000"/>
                  </a:schemeClr>
                </a:solidFill>
                <a:latin typeface="Work Sans" charset="0"/>
                <a:ea typeface="Work Sans" charset="0"/>
                <a:cs typeface="Work Sans" charset="0"/>
              </a:rPr>
              <a:t>SOCIEDAD ESPACIALMENTE HABILITADA</a:t>
            </a:r>
          </a:p>
        </p:txBody>
      </p:sp>
    </p:spTree>
    <p:extLst>
      <p:ext uri="{BB962C8B-B14F-4D97-AF65-F5344CB8AC3E}">
        <p14:creationId xmlns:p14="http://schemas.microsoft.com/office/powerpoint/2010/main" val="325471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4456</TotalTime>
  <Words>796</Words>
  <Application>Microsoft Office PowerPoint</Application>
  <PresentationFormat>On-screen Show (16:9)</PresentationFormat>
  <Paragraphs>62</Paragraphs>
  <Slides>21</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Bebas Neue</vt:lpstr>
      <vt:lpstr>Calibri</vt:lpstr>
      <vt:lpstr>Helvetica Light</vt:lpstr>
      <vt:lpstr>Work Sans</vt:lpstr>
      <vt:lpstr>Work Sans Light</vt:lpstr>
      <vt:lpstr>Work Sans SemiBold</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CONCEPTUALIZACIÓN Y ESPECIFICACIONES PARA LA OPERACIÓN DEL CATASTRO MULTIPROPÓSITO</dc:title>
  <dc:creator>Leonor Ayde Rodriguez Rojas</dc:creator>
  <cp:lastModifiedBy>Mateo Tavera</cp:lastModifiedBy>
  <cp:revision>474</cp:revision>
  <dcterms:modified xsi:type="dcterms:W3CDTF">2017-08-16T22:05:29Z</dcterms:modified>
</cp:coreProperties>
</file>